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2" r:id="rId6"/>
    <p:sldId id="263" r:id="rId7"/>
    <p:sldId id="264" r:id="rId8"/>
    <p:sldId id="275" r:id="rId9"/>
    <p:sldId id="266" r:id="rId10"/>
    <p:sldId id="267" r:id="rId11"/>
    <p:sldId id="271" r:id="rId12"/>
    <p:sldId id="276" r:id="rId13"/>
    <p:sldId id="269" r:id="rId14"/>
    <p:sldId id="272" r:id="rId15"/>
    <p:sldId id="274"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09" autoAdjust="0"/>
    <p:restoredTop sz="94660"/>
  </p:normalViewPr>
  <p:slideViewPr>
    <p:cSldViewPr snapToGrid="0">
      <p:cViewPr varScale="1">
        <p:scale>
          <a:sx n="74" d="100"/>
          <a:sy n="74" d="100"/>
        </p:scale>
        <p:origin x="-44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716550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232503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97471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499105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8721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2460738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036989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700013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257343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105395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C06BD6-5DEE-4A53-A464-41B202BC148D}"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93132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C06BD6-5DEE-4A53-A464-41B202BC148D}" type="datetimeFigureOut">
              <a:rPr lang="en-US" smtClean="0"/>
              <a:t>4/11/2020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996507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C06BD6-5DEE-4A53-A464-41B202BC148D}" type="datetimeFigureOut">
              <a:rPr lang="en-US" smtClean="0"/>
              <a:t>4/11/2020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206250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C06BD6-5DEE-4A53-A464-41B202BC148D}" type="datetimeFigureOut">
              <a:rPr lang="en-US" smtClean="0"/>
              <a:t>4/11/2020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23166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C06BD6-5DEE-4A53-A464-41B202BC148D}"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31586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C06BD6-5DEE-4A53-A464-41B202BC148D}"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15586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C06BD6-5DEE-4A53-A464-41B202BC148D}" type="datetimeFigureOut">
              <a:rPr lang="en-US" smtClean="0"/>
              <a:t>4/11/2020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4C906B-8945-4B2B-97DA-5555342DCE0B}" type="slidenum">
              <a:rPr lang="en-US" smtClean="0"/>
              <a:t>‹#›</a:t>
            </a:fld>
            <a:endParaRPr lang="en-US"/>
          </a:p>
        </p:txBody>
      </p:sp>
    </p:spTree>
    <p:extLst>
      <p:ext uri="{BB962C8B-B14F-4D97-AF65-F5344CB8AC3E}">
        <p14:creationId xmlns:p14="http://schemas.microsoft.com/office/powerpoint/2010/main" val="399869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F63588-C697-40AD-AB56-B2919E4D4CD8}"/>
              </a:ext>
            </a:extLst>
          </p:cNvPr>
          <p:cNvSpPr>
            <a:spLocks noGrp="1"/>
          </p:cNvSpPr>
          <p:nvPr>
            <p:ph type="ctrTitle"/>
          </p:nvPr>
        </p:nvSpPr>
        <p:spPr>
          <a:xfrm>
            <a:off x="1524000" y="1122363"/>
            <a:ext cx="9144000" cy="1104002"/>
          </a:xfrm>
        </p:spPr>
        <p:txBody>
          <a:bodyPr/>
          <a:lstStyle/>
          <a:p>
            <a:pPr algn="ctr"/>
            <a:r>
              <a:rPr lang="ar-EG"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مادة الحاسب الآلي</a:t>
            </a:r>
            <a:endParaRPr lang="en-US"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endParaRPr>
          </a:p>
        </p:txBody>
      </p:sp>
      <p:sp>
        <p:nvSpPr>
          <p:cNvPr id="3" name="Subtitle 2">
            <a:extLst>
              <a:ext uri="{FF2B5EF4-FFF2-40B4-BE49-F238E27FC236}">
                <a16:creationId xmlns="" xmlns:a16="http://schemas.microsoft.com/office/drawing/2014/main" id="{C6062B3E-B5D5-4527-8712-1B5D5FAA759C}"/>
              </a:ext>
            </a:extLst>
          </p:cNvPr>
          <p:cNvSpPr>
            <a:spLocks noGrp="1"/>
          </p:cNvSpPr>
          <p:nvPr>
            <p:ph type="subTitle" idx="1"/>
          </p:nvPr>
        </p:nvSpPr>
        <p:spPr>
          <a:xfrm>
            <a:off x="1223492" y="2226365"/>
            <a:ext cx="9955369" cy="4068418"/>
          </a:xfrm>
        </p:spPr>
        <p:txBody>
          <a:bodyPr>
            <a:normAutofit/>
          </a:bodyPr>
          <a:lstStyle/>
          <a:p>
            <a:pPr algn="ctr"/>
            <a:r>
              <a:rPr lang="ar-EG" sz="5400" b="1" dirty="0">
                <a:solidFill>
                  <a:srgbClr val="0000FF"/>
                </a:solidFill>
                <a:effectLst>
                  <a:outerShdw blurRad="38100" dist="38100" dir="2700000" algn="tl">
                    <a:srgbClr val="000000">
                      <a:alpha val="43137"/>
                    </a:srgbClr>
                  </a:outerShdw>
                </a:effectLst>
                <a:latin typeface="Lucida Sans Unicode"/>
                <a:ea typeface="+mj-ea"/>
                <a:cs typeface="AGA Juhyna Regular" pitchFamily="2" charset="-78"/>
              </a:rPr>
              <a:t>الفرقة الثانية ت.أ شعبة دراسات </a:t>
            </a:r>
            <a:r>
              <a:rPr lang="ar-EG" sz="5400" b="1" dirty="0" smtClean="0">
                <a:solidFill>
                  <a:srgbClr val="0000FF"/>
                </a:solidFill>
                <a:effectLst>
                  <a:outerShdw blurRad="38100" dist="38100" dir="2700000" algn="tl">
                    <a:srgbClr val="000000">
                      <a:alpha val="43137"/>
                    </a:srgbClr>
                  </a:outerShdw>
                </a:effectLst>
                <a:latin typeface="Lucida Sans Unicode"/>
                <a:ea typeface="+mj-ea"/>
                <a:cs typeface="AGA Juhyna Regular" pitchFamily="2" charset="-78"/>
              </a:rPr>
              <a:t>اجتماعية</a:t>
            </a:r>
          </a:p>
          <a:p>
            <a:pPr algn="ctr"/>
            <a:r>
              <a:rPr lang="ar-EG" sz="5400" b="1" smtClean="0">
                <a:solidFill>
                  <a:srgbClr val="0000FF"/>
                </a:solidFill>
                <a:effectLst>
                  <a:outerShdw blurRad="38100" dist="38100" dir="2700000" algn="tl">
                    <a:srgbClr val="000000">
                      <a:alpha val="43137"/>
                    </a:srgbClr>
                  </a:outerShdw>
                </a:effectLst>
                <a:latin typeface="Lucida Sans Unicode"/>
                <a:ea typeface="+mj-ea"/>
                <a:cs typeface="AGA Juhyna Regular" pitchFamily="2" charset="-78"/>
              </a:rPr>
              <a:t>الفرقة الثانية بيولوجي مميز </a:t>
            </a:r>
            <a:endParaRPr lang="ar-EG" sz="5400" b="1" dirty="0">
              <a:solidFill>
                <a:srgbClr val="0000FF"/>
              </a:solidFill>
              <a:effectLst>
                <a:outerShdw blurRad="38100" dist="38100" dir="2700000" algn="tl">
                  <a:srgbClr val="000000">
                    <a:alpha val="43137"/>
                  </a:srgbClr>
                </a:outerShdw>
              </a:effectLst>
              <a:latin typeface="Lucida Sans Unicode"/>
              <a:ea typeface="+mj-ea"/>
              <a:cs typeface="AGA Juhyna Regular" pitchFamily="2" charset="-78"/>
            </a:endParaRPr>
          </a:p>
          <a:p>
            <a:pPr algn="ctr"/>
            <a:r>
              <a:rPr lang="ar-EG" sz="5400" b="1" dirty="0">
                <a:solidFill>
                  <a:srgbClr val="0000FF"/>
                </a:solidFill>
                <a:effectLst>
                  <a:outerShdw blurRad="38100" dist="38100" dir="2700000" algn="tl">
                    <a:srgbClr val="000000">
                      <a:alpha val="43137"/>
                    </a:srgbClr>
                  </a:outerShdw>
                </a:effectLst>
                <a:latin typeface="Lucida Sans Unicode"/>
                <a:ea typeface="+mj-ea"/>
                <a:cs typeface="AGA Juhyna Regular" pitchFamily="2" charset="-78"/>
              </a:rPr>
              <a:t>إعداد</a:t>
            </a:r>
          </a:p>
          <a:p>
            <a:pPr algn="ctr"/>
            <a:r>
              <a:rPr lang="ar-EG" sz="5400" b="1" dirty="0">
                <a:solidFill>
                  <a:srgbClr val="0000FF"/>
                </a:solidFill>
                <a:effectLst>
                  <a:outerShdw blurRad="38100" dist="38100" dir="2700000" algn="tl">
                    <a:srgbClr val="000000">
                      <a:alpha val="43137"/>
                    </a:srgbClr>
                  </a:outerShdw>
                </a:effectLst>
                <a:latin typeface="Lucida Sans Unicode"/>
                <a:ea typeface="+mj-ea"/>
                <a:cs typeface="AGA Juhyna Regular" pitchFamily="2" charset="-78"/>
              </a:rPr>
              <a:t>د/ وفاء عبد الفتاح محمود </a:t>
            </a:r>
            <a:endParaRPr lang="en-US" sz="5400" b="1" dirty="0">
              <a:solidFill>
                <a:srgbClr val="0000FF"/>
              </a:solidFill>
              <a:effectLst>
                <a:outerShdw blurRad="38100" dist="38100" dir="2700000" algn="tl">
                  <a:srgbClr val="000000">
                    <a:alpha val="43137"/>
                  </a:srgbClr>
                </a:outerShdw>
              </a:effectLst>
              <a:latin typeface="Lucida Sans Unicode"/>
              <a:ea typeface="+mj-ea"/>
              <a:cs typeface="AGA Juhyna Regular" pitchFamily="2" charset="-78"/>
            </a:endParaRPr>
          </a:p>
        </p:txBody>
      </p:sp>
      <p:pic>
        <p:nvPicPr>
          <p:cNvPr id="4" name="Picture 5">
            <a:extLst>
              <a:ext uri="{FF2B5EF4-FFF2-40B4-BE49-F238E27FC236}">
                <a16:creationId xmlns="" xmlns:a16="http://schemas.microsoft.com/office/drawing/2014/main" id="{40E20D3E-998B-46A0-B06E-6A13F9FD78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4478" y="284163"/>
            <a:ext cx="1600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0" descr="Description: الكلية0.bmp">
            <a:extLst>
              <a:ext uri="{FF2B5EF4-FFF2-40B4-BE49-F238E27FC236}">
                <a16:creationId xmlns="" xmlns:a16="http://schemas.microsoft.com/office/drawing/2014/main" id="{9C2DE90C-F0DD-4172-9504-794B1EC51C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909" y="207963"/>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5338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additive="base">
                                        <p:cTn id="35" dur="500" fill="hold"/>
                                        <p:tgtEl>
                                          <p:spTgt spid="2"/>
                                        </p:tgtEl>
                                        <p:attrNameLst>
                                          <p:attrName>ppt_x</p:attrName>
                                        </p:attrNameLst>
                                      </p:cBhvr>
                                      <p:tavLst>
                                        <p:tav tm="0">
                                          <p:val>
                                            <p:strVal val="#ppt_x"/>
                                          </p:val>
                                        </p:tav>
                                        <p:tav tm="100000">
                                          <p:val>
                                            <p:strVal val="#ppt_x"/>
                                          </p:val>
                                        </p:tav>
                                      </p:tavLst>
                                    </p:anim>
                                    <p:anim calcmode="lin" valueType="num">
                                      <p:cBhvr additive="base">
                                        <p:cTn id="3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401C64-28F5-4B7B-88C0-8A98F03E59E1}"/>
              </a:ext>
            </a:extLst>
          </p:cNvPr>
          <p:cNvSpPr>
            <a:spLocks noGrp="1"/>
          </p:cNvSpPr>
          <p:nvPr>
            <p:ph type="title"/>
          </p:nvPr>
        </p:nvSpPr>
        <p:spPr>
          <a:xfrm>
            <a:off x="677334" y="609600"/>
            <a:ext cx="8596668" cy="1000259"/>
          </a:xfrm>
        </p:spPr>
        <p:txBody>
          <a:bodyPr>
            <a:normAutofit/>
          </a:bodyPr>
          <a:lstStyle/>
          <a:p>
            <a:pPr algn="ctr"/>
            <a: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(2) حجم الخط وعلامات النقاط المتعددة:</a:t>
            </a:r>
          </a:p>
        </p:txBody>
      </p:sp>
      <p:sp>
        <p:nvSpPr>
          <p:cNvPr id="3" name="Content Placeholder 2">
            <a:extLst>
              <a:ext uri="{FF2B5EF4-FFF2-40B4-BE49-F238E27FC236}">
                <a16:creationId xmlns="" xmlns:a16="http://schemas.microsoft.com/office/drawing/2014/main" id="{90DC26F4-3189-4BEB-A915-78700ED70B58}"/>
              </a:ext>
            </a:extLst>
          </p:cNvPr>
          <p:cNvSpPr>
            <a:spLocks noGrp="1"/>
          </p:cNvSpPr>
          <p:nvPr>
            <p:ph idx="1"/>
          </p:nvPr>
        </p:nvSpPr>
        <p:spPr/>
        <p:txBody>
          <a:bodyPr>
            <a:normAutofit/>
          </a:bodyPr>
          <a:lstStyle/>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prstClr val="black"/>
                </a:solidFill>
                <a:latin typeface="Lucida Sans Unicode"/>
                <a:cs typeface="Arial"/>
              </a:rPr>
              <a:t>يجب ألا يقل حجم الخط للنقاط المتعددة داخل الشرائح عن 28</a:t>
            </a: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prstClr val="black"/>
                </a:solidFill>
                <a:latin typeface="Lucida Sans Unicode"/>
                <a:cs typeface="Arial"/>
              </a:rPr>
              <a:t>يجب ألا يقل حجم الخط للعناوين الرئيسة للشرائح عن 40.</a:t>
            </a: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prstClr val="black"/>
                </a:solidFill>
                <a:latin typeface="Lucida Sans Unicode"/>
                <a:cs typeface="Arial"/>
              </a:rPr>
              <a:t>تكتب كل نقطة من النقاط المتعددة داخل الشريحة في سطر واحد أو اثنين على الأكثر.</a:t>
            </a: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prstClr val="black"/>
                </a:solidFill>
                <a:latin typeface="Lucida Sans Unicode"/>
                <a:cs typeface="Arial"/>
              </a:rPr>
              <a:t>ينبغي ألا يزيد عدد النقاط بكل شريحة عن 6 نقاط، أو أربعة إذا تضمنت الشريحة عنوانا أو شعارا أو صورة.</a:t>
            </a: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prstClr val="black"/>
                </a:solidFill>
                <a:latin typeface="Lucida Sans Unicode"/>
                <a:cs typeface="Arial"/>
              </a:rPr>
              <a:t>يراعى عدم ازدحام النص لان ذلك يجعل الشريحة صعبة القراءة</a:t>
            </a:r>
            <a:endParaRPr lang="ar-EG" sz="2400" dirty="0">
              <a:solidFill>
                <a:prstClr val="black"/>
              </a:solidFill>
              <a:latin typeface="Lucida Sans Unicode"/>
              <a:cs typeface="Arial"/>
            </a:endParaRPr>
          </a:p>
        </p:txBody>
      </p:sp>
    </p:spTree>
    <p:extLst>
      <p:ext uri="{BB962C8B-B14F-4D97-AF65-F5344CB8AC3E}">
        <p14:creationId xmlns:p14="http://schemas.microsoft.com/office/powerpoint/2010/main" val="182154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16169"/>
          </a:xfrm>
        </p:spPr>
        <p:txBody>
          <a:bodyPr>
            <a:noAutofit/>
          </a:bodyPr>
          <a:lstStyle/>
          <a:p>
            <a:pPr algn="ctr"/>
            <a: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(3) الحروف الكبيرة والحروف المائلة:</a:t>
            </a:r>
            <a:b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endPar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endParaRPr>
          </a:p>
        </p:txBody>
      </p:sp>
      <p:sp>
        <p:nvSpPr>
          <p:cNvPr id="3" name="Content Placeholder 2"/>
          <p:cNvSpPr>
            <a:spLocks noGrp="1"/>
          </p:cNvSpPr>
          <p:nvPr>
            <p:ph idx="1"/>
          </p:nvPr>
        </p:nvSpPr>
        <p:spPr>
          <a:xfrm>
            <a:off x="677334" y="1700011"/>
            <a:ext cx="8596668" cy="4341351"/>
          </a:xfrm>
        </p:spPr>
        <p:txBody>
          <a:bodyPr/>
          <a:lstStyle/>
          <a:p>
            <a:pPr marL="452437" lvl="0" algn="just" defTabSz="914400" rtl="1" fontAlgn="base">
              <a:lnSpc>
                <a:spcPct val="110000"/>
              </a:lnSpc>
              <a:spcBef>
                <a:spcPts val="400"/>
              </a:spcBef>
              <a:spcAft>
                <a:spcPct val="0"/>
              </a:spcAft>
              <a:buClrTx/>
              <a:buSzPct val="68000"/>
              <a:buFont typeface="Wingdings" pitchFamily="2" charset="2"/>
              <a:buChar char="§"/>
            </a:pPr>
            <a:endParaRPr lang="ar-EG" sz="2400" dirty="0" smtClean="0">
              <a:solidFill>
                <a:srgbClr val="C00000"/>
              </a:solidFill>
              <a:latin typeface="Lucida Sans Unicode"/>
              <a:cs typeface="Arial"/>
            </a:endParaRP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srgbClr val="C00000"/>
                </a:solidFill>
                <a:latin typeface="Lucida Sans Unicode"/>
                <a:cs typeface="Arial"/>
              </a:rPr>
              <a:t>في الانجليزية ينبغي ألا نستخدم كل الحروف </a:t>
            </a:r>
            <a:r>
              <a:rPr lang="en-US" sz="2400" dirty="0" smtClean="0">
                <a:solidFill>
                  <a:srgbClr val="C00000"/>
                </a:solidFill>
                <a:latin typeface="Lucida Sans Unicode"/>
                <a:cs typeface="Arial"/>
              </a:rPr>
              <a:t> Capital</a:t>
            </a:r>
            <a:r>
              <a:rPr lang="ar-EG" sz="2400" dirty="0" smtClean="0">
                <a:solidFill>
                  <a:srgbClr val="C00000"/>
                </a:solidFill>
                <a:latin typeface="Lucida Sans Unicode"/>
                <a:cs typeface="Arial"/>
              </a:rPr>
              <a:t> لأنها:</a:t>
            </a:r>
          </a:p>
          <a:p>
            <a:pPr marL="452437" lvl="0" algn="just" defTabSz="914400" rtl="1" fontAlgn="base">
              <a:lnSpc>
                <a:spcPct val="110000"/>
              </a:lnSpc>
              <a:spcBef>
                <a:spcPts val="400"/>
              </a:spcBef>
              <a:spcAft>
                <a:spcPct val="0"/>
              </a:spcAft>
              <a:buClrTx/>
              <a:buSzPct val="68000"/>
              <a:buFont typeface="Wingdings" pitchFamily="2" charset="2"/>
              <a:buChar char="ü"/>
            </a:pPr>
            <a:r>
              <a:rPr lang="ar-EG" sz="2400" dirty="0" smtClean="0">
                <a:solidFill>
                  <a:schemeClr val="tx1"/>
                </a:solidFill>
                <a:latin typeface="Lucida Sans Unicode"/>
                <a:cs typeface="Arial"/>
              </a:rPr>
              <a:t>تجعل النص صعب القراءة.</a:t>
            </a:r>
          </a:p>
          <a:p>
            <a:pPr marL="452437" lvl="0" algn="just" defTabSz="914400" rtl="1" fontAlgn="base">
              <a:lnSpc>
                <a:spcPct val="110000"/>
              </a:lnSpc>
              <a:spcBef>
                <a:spcPts val="400"/>
              </a:spcBef>
              <a:spcAft>
                <a:spcPct val="0"/>
              </a:spcAft>
              <a:buClrTx/>
              <a:buSzPct val="68000"/>
              <a:buFont typeface="Wingdings" pitchFamily="2" charset="2"/>
              <a:buChar char="ü"/>
            </a:pPr>
            <a:r>
              <a:rPr lang="ar-EG" sz="2400" dirty="0" smtClean="0">
                <a:solidFill>
                  <a:schemeClr val="tx1"/>
                </a:solidFill>
                <a:latin typeface="Lucida Sans Unicode"/>
                <a:cs typeface="Arial"/>
              </a:rPr>
              <a:t>تحجب الكلمات المركبة.</a:t>
            </a:r>
          </a:p>
          <a:p>
            <a:pPr marL="452437" lvl="0" algn="just" defTabSz="914400" rtl="1" fontAlgn="base">
              <a:lnSpc>
                <a:spcPct val="110000"/>
              </a:lnSpc>
              <a:spcBef>
                <a:spcPts val="400"/>
              </a:spcBef>
              <a:spcAft>
                <a:spcPct val="0"/>
              </a:spcAft>
              <a:buClrTx/>
              <a:buSzPct val="68000"/>
              <a:buFont typeface="Wingdings" pitchFamily="2" charset="2"/>
              <a:buChar char="ü"/>
            </a:pPr>
            <a:r>
              <a:rPr lang="ar-EG" sz="2400" dirty="0" smtClean="0">
                <a:solidFill>
                  <a:schemeClr val="tx1"/>
                </a:solidFill>
                <a:latin typeface="Lucida Sans Unicode"/>
                <a:cs typeface="Arial"/>
              </a:rPr>
              <a:t>لا يمكن أن تستخدمها عند التأكيد على معلومة ما.</a:t>
            </a: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i="1" dirty="0" smtClean="0">
                <a:solidFill>
                  <a:srgbClr val="C00000"/>
                </a:solidFill>
                <a:latin typeface="Lucida Sans Unicode"/>
                <a:cs typeface="Arial"/>
              </a:rPr>
              <a:t>الحروف المائلة: </a:t>
            </a:r>
            <a:r>
              <a:rPr lang="ar-EG" sz="2400" dirty="0" smtClean="0">
                <a:solidFill>
                  <a:srgbClr val="C00000"/>
                </a:solidFill>
                <a:latin typeface="Lucida Sans Unicode"/>
                <a:cs typeface="Arial"/>
              </a:rPr>
              <a:t>تستخدم فقط عند كتابة الاقتباسات والاستشهادات لإلقاء الضوء على الأفكار الرئيسة.</a:t>
            </a:r>
            <a:endParaRPr lang="ar-EG" sz="2400" dirty="0">
              <a:solidFill>
                <a:srgbClr val="C00000"/>
              </a:solidFill>
              <a:latin typeface="Lucida Sans Unicode"/>
              <a:cs typeface="Arial"/>
            </a:endParaRPr>
          </a:p>
          <a:p>
            <a:pPr marL="0" indent="0" algn="r">
              <a:buClrTx/>
              <a:buNone/>
            </a:pPr>
            <a:endParaRPr lang="ar-EG" dirty="0">
              <a:solidFill>
                <a:srgbClr val="C00000"/>
              </a:solidFill>
            </a:endParaRPr>
          </a:p>
        </p:txBody>
      </p:sp>
    </p:spTree>
    <p:extLst>
      <p:ext uri="{BB962C8B-B14F-4D97-AF65-F5344CB8AC3E}">
        <p14:creationId xmlns:p14="http://schemas.microsoft.com/office/powerpoint/2010/main" val="189375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Vertical)">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عناصر برامج الوسائط المتعددة</a:t>
            </a:r>
            <a:endParaRPr lang="ar-EG" dirty="0"/>
          </a:p>
        </p:txBody>
      </p:sp>
      <p:sp>
        <p:nvSpPr>
          <p:cNvPr id="3" name="Content Placeholder 2"/>
          <p:cNvSpPr>
            <a:spLocks noGrp="1"/>
          </p:cNvSpPr>
          <p:nvPr>
            <p:ph idx="1"/>
          </p:nvPr>
        </p:nvSpPr>
        <p:spPr/>
        <p:txBody>
          <a:bodyPr/>
          <a:lstStyle/>
          <a:p>
            <a:pPr marL="0" lvl="0" indent="0" algn="just" defTabSz="914400" rtl="1">
              <a:lnSpc>
                <a:spcPct val="110000"/>
              </a:lnSpc>
              <a:spcBef>
                <a:spcPts val="400"/>
              </a:spcBef>
              <a:buClr>
                <a:prstClr val="black"/>
              </a:buClr>
              <a:buSzPct val="68000"/>
              <a:buNone/>
              <a:defRPr/>
            </a:pPr>
            <a:r>
              <a:rPr lang="ar-EG" sz="2400" dirty="0">
                <a:solidFill>
                  <a:srgbClr val="CC0000"/>
                </a:solidFill>
                <a:latin typeface="Lucida Sans Unicode"/>
                <a:cs typeface="Arial"/>
              </a:rPr>
              <a:t> توضيح كيفية استخدام الصورة في تصميم عروض الوسائط المتعددة:</a:t>
            </a:r>
          </a:p>
          <a:p>
            <a:pPr lvl="0" algn="just" defTabSz="914400" rtl="1">
              <a:lnSpc>
                <a:spcPct val="110000"/>
              </a:lnSpc>
              <a:spcBef>
                <a:spcPts val="400"/>
              </a:spcBef>
              <a:buClr>
                <a:prstClr val="black"/>
              </a:buClr>
              <a:buSzPct val="68000"/>
              <a:buFont typeface="Wingdings" pitchFamily="2" charset="2"/>
              <a:buChar char="v"/>
              <a:defRPr/>
            </a:pPr>
            <a:r>
              <a:rPr lang="ar-EG" sz="2400" dirty="0">
                <a:solidFill>
                  <a:srgbClr val="C00000"/>
                </a:solidFill>
                <a:latin typeface="Lucida Sans Unicode"/>
                <a:cs typeface="Arial"/>
              </a:rPr>
              <a:t>الصورة </a:t>
            </a:r>
            <a:r>
              <a:rPr lang="en-US" sz="2400" dirty="0">
                <a:solidFill>
                  <a:srgbClr val="C00000"/>
                </a:solidFill>
                <a:latin typeface="Lucida Sans Unicode"/>
                <a:cs typeface="Arial"/>
              </a:rPr>
              <a:t>Image</a:t>
            </a:r>
            <a:r>
              <a:rPr lang="ar-EG" sz="2400" dirty="0">
                <a:solidFill>
                  <a:srgbClr val="C00000"/>
                </a:solidFill>
                <a:latin typeface="Lucida Sans Unicode"/>
                <a:cs typeface="Arial"/>
              </a:rPr>
              <a:t>: </a:t>
            </a:r>
            <a:r>
              <a:rPr lang="ar-EG" sz="2400" dirty="0">
                <a:solidFill>
                  <a:prstClr val="black"/>
                </a:solidFill>
                <a:latin typeface="Lucida Sans Unicode"/>
                <a:cs typeface="Arial"/>
              </a:rPr>
              <a:t>تستخدم الصور بقصد جذب انتباه التلاميذ، وتوجد جاهزة بالكمبيوتر ويمكن إضافة المؤثرات الصوتية لبعض الصور، للحصول على الصور توجد العديد من الطرق منها:</a:t>
            </a:r>
          </a:p>
          <a:p>
            <a:pPr marL="0" lvl="0" indent="0" algn="just" defTabSz="914400" rtl="1">
              <a:lnSpc>
                <a:spcPct val="110000"/>
              </a:lnSpc>
              <a:spcBef>
                <a:spcPts val="400"/>
              </a:spcBef>
              <a:buClr>
                <a:prstClr val="black"/>
              </a:buClr>
              <a:buSzPct val="68000"/>
              <a:buNone/>
              <a:defRPr/>
            </a:pPr>
            <a:r>
              <a:rPr lang="ar-EG" sz="2400" dirty="0">
                <a:solidFill>
                  <a:srgbClr val="C00000"/>
                </a:solidFill>
                <a:latin typeface="Lucida Sans Unicode"/>
                <a:cs typeface="Arial"/>
              </a:rPr>
              <a:t>(1) إدراج صورة من ملف ببرنامج </a:t>
            </a:r>
            <a:r>
              <a:rPr lang="en-US" sz="2400" dirty="0">
                <a:solidFill>
                  <a:srgbClr val="C00000"/>
                </a:solidFill>
                <a:latin typeface="Lucida Sans Unicode"/>
                <a:cs typeface="Arial"/>
              </a:rPr>
              <a:t>PowerPoint</a:t>
            </a:r>
            <a:r>
              <a:rPr lang="ar-EG" sz="2400" dirty="0">
                <a:solidFill>
                  <a:srgbClr val="C00000"/>
                </a:solidFill>
                <a:latin typeface="Lucida Sans Unicode"/>
                <a:cs typeface="Arial"/>
              </a:rPr>
              <a:t>: </a:t>
            </a:r>
          </a:p>
          <a:p>
            <a:pPr marL="0" lvl="0" indent="0" algn="just" defTabSz="914400" rtl="1">
              <a:lnSpc>
                <a:spcPct val="110000"/>
              </a:lnSpc>
              <a:spcBef>
                <a:spcPts val="400"/>
              </a:spcBef>
              <a:buClr>
                <a:prstClr val="black"/>
              </a:buClr>
              <a:buSzPct val="68000"/>
              <a:buNone/>
              <a:defRPr/>
            </a:pPr>
            <a:r>
              <a:rPr lang="ar-EG" sz="2400" dirty="0">
                <a:solidFill>
                  <a:srgbClr val="C00000"/>
                </a:solidFill>
                <a:latin typeface="Lucida Sans Unicode"/>
                <a:cs typeface="Arial"/>
              </a:rPr>
              <a:t>(2) إدراج صورة من ملف ببرنامج </a:t>
            </a:r>
            <a:r>
              <a:rPr lang="en-US" sz="2400" dirty="0">
                <a:solidFill>
                  <a:srgbClr val="C00000"/>
                </a:solidFill>
                <a:latin typeface="Lucida Sans Unicode"/>
                <a:cs typeface="Arial"/>
              </a:rPr>
              <a:t>Microsoft Word</a:t>
            </a:r>
            <a:r>
              <a:rPr lang="ar-EG" sz="2400" dirty="0">
                <a:solidFill>
                  <a:srgbClr val="C00000"/>
                </a:solidFill>
                <a:latin typeface="Lucida Sans Unicode"/>
                <a:cs typeface="Arial"/>
              </a:rPr>
              <a:t>:</a:t>
            </a:r>
          </a:p>
          <a:p>
            <a:pPr marL="0" lvl="0" indent="0" algn="just" defTabSz="914400" rtl="1">
              <a:lnSpc>
                <a:spcPct val="110000"/>
              </a:lnSpc>
              <a:spcBef>
                <a:spcPts val="400"/>
              </a:spcBef>
              <a:buClr>
                <a:prstClr val="black"/>
              </a:buClr>
              <a:buSzPct val="68000"/>
              <a:buNone/>
              <a:defRPr/>
            </a:pPr>
            <a:r>
              <a:rPr lang="ar-EG" sz="2400" dirty="0">
                <a:solidFill>
                  <a:srgbClr val="C00000"/>
                </a:solidFill>
                <a:latin typeface="Lucida Sans Unicode"/>
                <a:cs typeface="Arial"/>
              </a:rPr>
              <a:t>(3) حفظ صورة من الأنترنت </a:t>
            </a:r>
            <a:r>
              <a:rPr lang="en-US" sz="2400" dirty="0">
                <a:solidFill>
                  <a:srgbClr val="C00000"/>
                </a:solidFill>
                <a:latin typeface="Lucida Sans Unicode"/>
                <a:cs typeface="Arial"/>
              </a:rPr>
              <a:t>Internet</a:t>
            </a:r>
            <a:r>
              <a:rPr lang="ar-EG" sz="2400" dirty="0">
                <a:solidFill>
                  <a:srgbClr val="C00000"/>
                </a:solidFill>
                <a:latin typeface="Lucida Sans Unicode"/>
                <a:cs typeface="Arial"/>
              </a:rPr>
              <a:t>:</a:t>
            </a:r>
          </a:p>
          <a:p>
            <a:pPr algn="just" rtl="1"/>
            <a:endParaRPr lang="ar-EG" dirty="0"/>
          </a:p>
        </p:txBody>
      </p:sp>
    </p:spTree>
    <p:extLst>
      <p:ext uri="{BB962C8B-B14F-4D97-AF65-F5344CB8AC3E}">
        <p14:creationId xmlns:p14="http://schemas.microsoft.com/office/powerpoint/2010/main" val="1268326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5EE13A-283A-4E90-AEFF-24EFFBDF0E9E}"/>
              </a:ext>
            </a:extLst>
          </p:cNvPr>
          <p:cNvSpPr>
            <a:spLocks noGrp="1"/>
          </p:cNvSpPr>
          <p:nvPr>
            <p:ph type="title"/>
          </p:nvPr>
        </p:nvSpPr>
        <p:spPr>
          <a:xfrm rot="10800000" flipV="1">
            <a:off x="955630" y="682580"/>
            <a:ext cx="8596668" cy="1030310"/>
          </a:xfrm>
        </p:spPr>
        <p:txBody>
          <a:bodyPr>
            <a:normAutofit/>
          </a:bodyPr>
          <a:lstStyle/>
          <a:p>
            <a:pPr algn="ctr" rtl="1"/>
            <a:r>
              <a:rPr lang="ar-EG" sz="40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(1) </a:t>
            </a:r>
            <a: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إدراج صورة من ملف ببرنامج </a:t>
            </a:r>
            <a:r>
              <a:rPr lang="en-US" sz="40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PowerPoint</a:t>
            </a:r>
            <a:endParaRPr lang="en-US"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endParaRPr>
          </a:p>
        </p:txBody>
      </p:sp>
      <p:sp>
        <p:nvSpPr>
          <p:cNvPr id="3" name="Content Placeholder 2">
            <a:extLst>
              <a:ext uri="{FF2B5EF4-FFF2-40B4-BE49-F238E27FC236}">
                <a16:creationId xmlns="" xmlns:a16="http://schemas.microsoft.com/office/drawing/2014/main" id="{89E2D81A-7179-463A-9279-F0958956BD27}"/>
              </a:ext>
            </a:extLst>
          </p:cNvPr>
          <p:cNvSpPr>
            <a:spLocks noGrp="1"/>
          </p:cNvSpPr>
          <p:nvPr>
            <p:ph idx="1"/>
          </p:nvPr>
        </p:nvSpPr>
        <p:spPr>
          <a:xfrm>
            <a:off x="756847" y="1493949"/>
            <a:ext cx="8596668" cy="4814086"/>
          </a:xfrm>
        </p:spPr>
        <p:txBody>
          <a:bodyPr>
            <a:normAutofit/>
          </a:bodyPr>
          <a:lstStyle/>
          <a:p>
            <a:pPr marL="365125" lvl="0" indent="-255588" algn="just" defTabSz="914400" rtl="1" fontAlgn="base">
              <a:lnSpc>
                <a:spcPct val="110000"/>
              </a:lnSpc>
              <a:spcBef>
                <a:spcPts val="400"/>
              </a:spcBef>
              <a:spcAft>
                <a:spcPct val="0"/>
              </a:spcAft>
              <a:buClr>
                <a:srgbClr val="2DA2BF"/>
              </a:buClr>
              <a:buSzPct val="68000"/>
              <a:buNone/>
              <a:defRPr/>
            </a:pPr>
            <a:endParaRPr lang="ar-EG" sz="2400" b="1" dirty="0">
              <a:solidFill>
                <a:srgbClr val="CC0000"/>
              </a:solidFill>
              <a:latin typeface="Lucida Sans Unicode"/>
              <a:cs typeface="Arial"/>
            </a:endParaRPr>
          </a:p>
          <a:p>
            <a:pPr marL="365125" lvl="0" indent="-255588" algn="just" defTabSz="914400" rtl="1" fontAlgn="base">
              <a:lnSpc>
                <a:spcPct val="110000"/>
              </a:lnSpc>
              <a:spcBef>
                <a:spcPts val="400"/>
              </a:spcBef>
              <a:spcAft>
                <a:spcPct val="0"/>
              </a:spcAft>
              <a:buClr>
                <a:srgbClr val="2DA2BF"/>
              </a:buClr>
              <a:buSzPct val="68000"/>
              <a:buNone/>
              <a:defRPr/>
            </a:pPr>
            <a:r>
              <a:rPr lang="ar-EG" sz="2400" b="1" dirty="0" smtClean="0">
                <a:solidFill>
                  <a:srgbClr val="CC0000"/>
                </a:solidFill>
                <a:latin typeface="Lucida Sans Unicode"/>
                <a:cs typeface="Arial"/>
              </a:rPr>
              <a:t>إذا كانت الصورة مخزنة بالملفات يتم إتباع الآتي :</a:t>
            </a:r>
            <a:endParaRPr lang="ar-EG" sz="2400" b="1" dirty="0">
              <a:solidFill>
                <a:srgbClr val="CC0000"/>
              </a:solidFill>
              <a:latin typeface="Lucida Sans Unicode"/>
              <a:cs typeface="Arial"/>
            </a:endParaRPr>
          </a:p>
          <a:p>
            <a:pPr marL="452437" lvl="0" algn="just" defTabSz="914400" rtl="1" fontAlgn="base">
              <a:lnSpc>
                <a:spcPct val="110000"/>
              </a:lnSpc>
              <a:spcBef>
                <a:spcPts val="400"/>
              </a:spcBef>
              <a:spcAft>
                <a:spcPct val="0"/>
              </a:spcAft>
              <a:buClrTx/>
              <a:buSzPct val="68000"/>
              <a:buFont typeface="Wingdings" pitchFamily="2" charset="2"/>
              <a:buChar char="§"/>
              <a:defRPr/>
            </a:pPr>
            <a:r>
              <a:rPr lang="ar-EG" sz="2400" dirty="0" smtClean="0">
                <a:solidFill>
                  <a:prstClr val="black"/>
                </a:solidFill>
                <a:latin typeface="Lucida Sans Unicode"/>
                <a:cs typeface="Arial"/>
              </a:rPr>
              <a:t>من قائمة </a:t>
            </a:r>
            <a:r>
              <a:rPr lang="en-US" sz="2400" dirty="0" smtClean="0">
                <a:solidFill>
                  <a:prstClr val="black"/>
                </a:solidFill>
                <a:latin typeface="Lucida Sans Unicode"/>
                <a:cs typeface="Arial"/>
              </a:rPr>
              <a:t>insert</a:t>
            </a:r>
            <a:r>
              <a:rPr lang="ar-EG" sz="2400" dirty="0" smtClean="0">
                <a:solidFill>
                  <a:prstClr val="black"/>
                </a:solidFill>
                <a:latin typeface="Lucida Sans Unicode"/>
                <a:cs typeface="Arial"/>
              </a:rPr>
              <a:t> اختر الأمر </a:t>
            </a:r>
            <a:r>
              <a:rPr lang="en-US" sz="2400" dirty="0" smtClean="0">
                <a:solidFill>
                  <a:prstClr val="black"/>
                </a:solidFill>
                <a:latin typeface="Lucida Sans Unicode"/>
                <a:cs typeface="Arial"/>
              </a:rPr>
              <a:t>picture</a:t>
            </a:r>
            <a:r>
              <a:rPr lang="ar-EG" sz="2400" dirty="0" smtClean="0">
                <a:solidFill>
                  <a:prstClr val="black"/>
                </a:solidFill>
                <a:latin typeface="Lucida Sans Unicode"/>
                <a:cs typeface="Arial"/>
              </a:rPr>
              <a:t> ثم أختر ملف، سيظهر لك مربع حواري </a:t>
            </a:r>
          </a:p>
          <a:p>
            <a:pPr marL="452437" lvl="0" algn="just" defTabSz="914400" rtl="1" fontAlgn="base">
              <a:lnSpc>
                <a:spcPct val="110000"/>
              </a:lnSpc>
              <a:spcBef>
                <a:spcPts val="400"/>
              </a:spcBef>
              <a:spcAft>
                <a:spcPct val="0"/>
              </a:spcAft>
              <a:buClrTx/>
              <a:buSzPct val="68000"/>
              <a:buFont typeface="Wingdings" pitchFamily="2" charset="2"/>
              <a:buChar char="§"/>
              <a:defRPr/>
            </a:pPr>
            <a:r>
              <a:rPr lang="ar-EG" sz="2400" dirty="0" smtClean="0">
                <a:solidFill>
                  <a:prstClr val="black"/>
                </a:solidFill>
                <a:latin typeface="Lucida Sans Unicode"/>
                <a:cs typeface="Arial"/>
              </a:rPr>
              <a:t>اختر موضع ملف الصورة، ثم اختر الصورة المطلوبة:</a:t>
            </a:r>
          </a:p>
          <a:p>
            <a:pPr marL="452437" lvl="0" algn="just" defTabSz="914400" rtl="1" fontAlgn="base">
              <a:lnSpc>
                <a:spcPct val="110000"/>
              </a:lnSpc>
              <a:spcBef>
                <a:spcPts val="400"/>
              </a:spcBef>
              <a:spcAft>
                <a:spcPct val="0"/>
              </a:spcAft>
              <a:buClrTx/>
              <a:buSzPct val="68000"/>
              <a:buFont typeface="Wingdings" pitchFamily="2" charset="2"/>
              <a:buChar char="§"/>
              <a:defRPr/>
            </a:pPr>
            <a:r>
              <a:rPr lang="ar-EG" sz="2400" dirty="0" smtClean="0">
                <a:solidFill>
                  <a:prstClr val="black"/>
                </a:solidFill>
                <a:latin typeface="Lucida Sans Unicode"/>
                <a:cs typeface="Arial"/>
              </a:rPr>
              <a:t>اضغط إدراج يتم إدراج الصورة في الموضع المحدد لها بالشريحة</a:t>
            </a:r>
          </a:p>
          <a:p>
            <a:pPr marL="365125" lvl="0" indent="-255588" algn="just" defTabSz="914400" rtl="1" fontAlgn="base">
              <a:lnSpc>
                <a:spcPct val="110000"/>
              </a:lnSpc>
              <a:spcBef>
                <a:spcPts val="400"/>
              </a:spcBef>
              <a:spcAft>
                <a:spcPct val="0"/>
              </a:spcAft>
              <a:buClr>
                <a:srgbClr val="2DA2BF"/>
              </a:buClr>
              <a:buSzPct val="68000"/>
              <a:buNone/>
              <a:defRPr/>
            </a:pPr>
            <a:r>
              <a:rPr lang="ar-EG" sz="2400" b="1" dirty="0" smtClean="0">
                <a:solidFill>
                  <a:srgbClr val="CC0000"/>
                </a:solidFill>
                <a:latin typeface="Lucida Sans Unicode"/>
                <a:cs typeface="Arial"/>
              </a:rPr>
              <a:t>التحكم في الصور تظهر في شريط أدوات الصور عند تحديد صورة مدرجة مسبقا:</a:t>
            </a:r>
            <a:endParaRPr lang="ar-EG" sz="2400" b="1" dirty="0">
              <a:solidFill>
                <a:srgbClr val="CC0000"/>
              </a:solidFill>
              <a:latin typeface="Lucida Sans Unicode"/>
              <a:cs typeface="Arial"/>
            </a:endParaRPr>
          </a:p>
        </p:txBody>
      </p:sp>
    </p:spTree>
    <p:extLst>
      <p:ext uri="{BB962C8B-B14F-4D97-AF65-F5344CB8AC3E}">
        <p14:creationId xmlns:p14="http://schemas.microsoft.com/office/powerpoint/2010/main" val="3940442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41927"/>
          </a:xfrm>
        </p:spPr>
        <p:txBody>
          <a:bodyPr/>
          <a:lstStyle/>
          <a:p>
            <a:pPr algn="ctr" rtl="1"/>
            <a: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(2) إدراج صورة من ملف ببرنامج </a:t>
            </a:r>
            <a:r>
              <a:rPr lang="en-US"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Microsoft </a:t>
            </a:r>
            <a:r>
              <a:rPr lang="en-US" sz="40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Word</a:t>
            </a:r>
            <a:endParaRPr lang="en-US"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endParaRPr>
          </a:p>
        </p:txBody>
      </p:sp>
      <p:sp>
        <p:nvSpPr>
          <p:cNvPr id="3" name="Content Placeholder 2"/>
          <p:cNvSpPr>
            <a:spLocks noGrp="1"/>
          </p:cNvSpPr>
          <p:nvPr>
            <p:ph idx="1"/>
          </p:nvPr>
        </p:nvSpPr>
        <p:spPr/>
        <p:txBody>
          <a:bodyPr/>
          <a:lstStyle/>
          <a:p>
            <a:pPr marL="452437" lvl="0" algn="just" defTabSz="914400" rtl="1" fontAlgn="base">
              <a:lnSpc>
                <a:spcPct val="110000"/>
              </a:lnSpc>
              <a:spcBef>
                <a:spcPts val="400"/>
              </a:spcBef>
              <a:spcAft>
                <a:spcPct val="0"/>
              </a:spcAft>
              <a:buClrTx/>
              <a:buSzPct val="68000"/>
              <a:buFont typeface="Wingdings" pitchFamily="2" charset="2"/>
              <a:buChar char="§"/>
              <a:defRPr/>
            </a:pPr>
            <a:r>
              <a:rPr lang="ar-EG" sz="2400" dirty="0" smtClean="0">
                <a:solidFill>
                  <a:prstClr val="black"/>
                </a:solidFill>
                <a:latin typeface="Lucida Sans Unicode"/>
                <a:cs typeface="Arial"/>
              </a:rPr>
              <a:t>من داخل الصفحة ببرنامج معالجة النصوص يتم اختيار قائمة </a:t>
            </a:r>
            <a:r>
              <a:rPr lang="en-US" sz="2400" dirty="0" smtClean="0">
                <a:solidFill>
                  <a:prstClr val="black"/>
                </a:solidFill>
                <a:latin typeface="Lucida Sans Unicode"/>
                <a:cs typeface="Arial"/>
              </a:rPr>
              <a:t>insert</a:t>
            </a:r>
            <a:r>
              <a:rPr lang="ar-EG" sz="2400" dirty="0" smtClean="0">
                <a:solidFill>
                  <a:prstClr val="black"/>
                </a:solidFill>
                <a:latin typeface="Lucida Sans Unicode"/>
                <a:cs typeface="Arial"/>
              </a:rPr>
              <a:t> </a:t>
            </a:r>
          </a:p>
          <a:p>
            <a:pPr marL="452437" lvl="0" algn="just" defTabSz="914400" rtl="1" fontAlgn="base">
              <a:lnSpc>
                <a:spcPct val="110000"/>
              </a:lnSpc>
              <a:spcBef>
                <a:spcPts val="400"/>
              </a:spcBef>
              <a:spcAft>
                <a:spcPct val="0"/>
              </a:spcAft>
              <a:buClrTx/>
              <a:buSzPct val="68000"/>
              <a:buFont typeface="Wingdings" pitchFamily="2" charset="2"/>
              <a:buChar char="§"/>
              <a:defRPr/>
            </a:pPr>
            <a:r>
              <a:rPr lang="ar-EG" sz="2400" dirty="0" smtClean="0">
                <a:solidFill>
                  <a:prstClr val="black"/>
                </a:solidFill>
                <a:latin typeface="Lucida Sans Unicode"/>
                <a:cs typeface="Arial"/>
              </a:rPr>
              <a:t>اختر </a:t>
            </a:r>
            <a:r>
              <a:rPr lang="ar-EG" sz="2400" dirty="0">
                <a:solidFill>
                  <a:prstClr val="black"/>
                </a:solidFill>
                <a:latin typeface="Lucida Sans Unicode"/>
                <a:cs typeface="Arial"/>
              </a:rPr>
              <a:t>الأمر </a:t>
            </a:r>
            <a:r>
              <a:rPr lang="en-US" sz="2400" dirty="0">
                <a:solidFill>
                  <a:prstClr val="black"/>
                </a:solidFill>
                <a:latin typeface="Lucida Sans Unicode"/>
                <a:cs typeface="Arial"/>
              </a:rPr>
              <a:t>picture</a:t>
            </a:r>
            <a:r>
              <a:rPr lang="ar-EG" sz="2400" dirty="0">
                <a:solidFill>
                  <a:prstClr val="black"/>
                </a:solidFill>
                <a:latin typeface="Lucida Sans Unicode"/>
                <a:cs typeface="Arial"/>
              </a:rPr>
              <a:t> </a:t>
            </a:r>
            <a:r>
              <a:rPr lang="ar-EG" sz="2400" dirty="0" smtClean="0">
                <a:solidFill>
                  <a:prstClr val="black"/>
                </a:solidFill>
                <a:latin typeface="Lucida Sans Unicode"/>
                <a:cs typeface="Arial"/>
              </a:rPr>
              <a:t>من القائمة المنسدلة</a:t>
            </a:r>
          </a:p>
          <a:p>
            <a:pPr marL="452437" lvl="0" algn="just" defTabSz="914400" rtl="1" fontAlgn="base">
              <a:lnSpc>
                <a:spcPct val="110000"/>
              </a:lnSpc>
              <a:spcBef>
                <a:spcPts val="400"/>
              </a:spcBef>
              <a:spcAft>
                <a:spcPct val="0"/>
              </a:spcAft>
              <a:buClrTx/>
              <a:buSzPct val="68000"/>
              <a:buFont typeface="Wingdings" pitchFamily="2" charset="2"/>
              <a:buChar char="§"/>
              <a:defRPr/>
            </a:pPr>
            <a:r>
              <a:rPr lang="ar-EG" sz="2400" dirty="0" smtClean="0">
                <a:solidFill>
                  <a:prstClr val="black"/>
                </a:solidFill>
                <a:latin typeface="Lucida Sans Unicode"/>
                <a:cs typeface="Arial"/>
              </a:rPr>
              <a:t>اختر من القائمة الفرعية المنسدلة </a:t>
            </a:r>
            <a:r>
              <a:rPr lang="en-US" sz="2400" dirty="0" smtClean="0">
                <a:solidFill>
                  <a:prstClr val="black"/>
                </a:solidFill>
                <a:latin typeface="Lucida Sans Unicode"/>
                <a:cs typeface="Arial"/>
              </a:rPr>
              <a:t>ClipArt</a:t>
            </a:r>
            <a:r>
              <a:rPr lang="ar-EG" sz="2400" dirty="0" smtClean="0">
                <a:solidFill>
                  <a:prstClr val="black"/>
                </a:solidFill>
                <a:latin typeface="Lucida Sans Unicode"/>
                <a:cs typeface="Arial"/>
              </a:rPr>
              <a:t> لاختيار صورة جاهزة بالكمبيوتر</a:t>
            </a:r>
          </a:p>
          <a:p>
            <a:pPr marL="452437" lvl="0" algn="just" defTabSz="914400" rtl="1" fontAlgn="base">
              <a:lnSpc>
                <a:spcPct val="110000"/>
              </a:lnSpc>
              <a:spcBef>
                <a:spcPts val="400"/>
              </a:spcBef>
              <a:spcAft>
                <a:spcPct val="0"/>
              </a:spcAft>
              <a:buClrTx/>
              <a:buSzPct val="68000"/>
              <a:buFont typeface="Wingdings" pitchFamily="2" charset="2"/>
              <a:buChar char="§"/>
              <a:defRPr/>
            </a:pPr>
            <a:r>
              <a:rPr lang="ar-EG" sz="2400" dirty="0" smtClean="0">
                <a:solidFill>
                  <a:prstClr val="black"/>
                </a:solidFill>
                <a:latin typeface="Lucida Sans Unicode"/>
                <a:cs typeface="Arial"/>
              </a:rPr>
              <a:t>حدد الصورة المطلوبة واضغط إدراج فيتم إدراجها بموضع مؤشر الكتابة.</a:t>
            </a:r>
            <a:endParaRPr lang="ar-EG" sz="2400" dirty="0">
              <a:solidFill>
                <a:prstClr val="black"/>
              </a:solidFill>
              <a:latin typeface="Lucida Sans Unicode"/>
              <a:cs typeface="Arial"/>
            </a:endParaRPr>
          </a:p>
          <a:p>
            <a:pPr marL="109537" lvl="0" indent="0" algn="just" defTabSz="914400" rtl="1" fontAlgn="base">
              <a:lnSpc>
                <a:spcPct val="110000"/>
              </a:lnSpc>
              <a:spcBef>
                <a:spcPts val="400"/>
              </a:spcBef>
              <a:spcAft>
                <a:spcPct val="0"/>
              </a:spcAft>
              <a:buClrTx/>
              <a:buSzPct val="68000"/>
              <a:buNone/>
              <a:defRPr/>
            </a:pPr>
            <a:r>
              <a:rPr lang="ar-EG" sz="2400" dirty="0" smtClean="0">
                <a:solidFill>
                  <a:srgbClr val="C00000"/>
                </a:solidFill>
                <a:latin typeface="Lucida Sans Unicode"/>
                <a:cs typeface="Arial"/>
              </a:rPr>
              <a:t>وبنفس الخطوات السابقة يمكن الحصول على صورة محفوظة في الملفات علي جهاز الكمبيوتر ونختار الصورة من الملف بدلا من </a:t>
            </a:r>
            <a:r>
              <a:rPr lang="en-US" sz="2400" dirty="0" smtClean="0">
                <a:solidFill>
                  <a:srgbClr val="C00000"/>
                </a:solidFill>
                <a:latin typeface="Lucida Sans Unicode"/>
                <a:cs typeface="Arial"/>
              </a:rPr>
              <a:t>ClipArt</a:t>
            </a:r>
            <a:endParaRPr lang="ar-EG" sz="2400" dirty="0">
              <a:solidFill>
                <a:srgbClr val="C00000"/>
              </a:solidFill>
              <a:latin typeface="Lucida Sans Unicode"/>
              <a:cs typeface="Arial"/>
            </a:endParaRPr>
          </a:p>
          <a:p>
            <a:pPr marL="365125" lvl="0" indent="-255588" algn="just" defTabSz="914400" rtl="1" fontAlgn="base">
              <a:lnSpc>
                <a:spcPct val="110000"/>
              </a:lnSpc>
              <a:spcBef>
                <a:spcPts val="400"/>
              </a:spcBef>
              <a:spcAft>
                <a:spcPct val="0"/>
              </a:spcAft>
              <a:buClr>
                <a:srgbClr val="2DA2BF"/>
              </a:buClr>
              <a:buSzPct val="68000"/>
              <a:buNone/>
              <a:defRPr/>
            </a:pPr>
            <a:r>
              <a:rPr lang="ar-EG" sz="2400" b="1" dirty="0">
                <a:solidFill>
                  <a:srgbClr val="CC0000"/>
                </a:solidFill>
                <a:latin typeface="Lucida Sans Unicode"/>
                <a:cs typeface="Arial"/>
              </a:rPr>
              <a:t>التحكم في الصور تظهر في شريط أدوات الصور عند تحديد </a:t>
            </a:r>
            <a:r>
              <a:rPr lang="ar-EG" sz="2400" b="1" dirty="0" smtClean="0">
                <a:solidFill>
                  <a:srgbClr val="CC0000"/>
                </a:solidFill>
                <a:latin typeface="Lucida Sans Unicode"/>
                <a:cs typeface="Arial"/>
              </a:rPr>
              <a:t>الصورة المدرجة</a:t>
            </a:r>
            <a:endParaRPr lang="ar-EG" sz="2400" b="1" dirty="0">
              <a:solidFill>
                <a:srgbClr val="CC0000"/>
              </a:solidFill>
              <a:latin typeface="Lucida Sans Unicode"/>
              <a:cs typeface="Arial"/>
            </a:endParaRPr>
          </a:p>
          <a:p>
            <a:endParaRPr lang="ar-EG" dirty="0"/>
          </a:p>
        </p:txBody>
      </p:sp>
    </p:spTree>
    <p:extLst>
      <p:ext uri="{BB962C8B-B14F-4D97-AF65-F5344CB8AC3E}">
        <p14:creationId xmlns:p14="http://schemas.microsoft.com/office/powerpoint/2010/main" val="71436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(3)</a:t>
            </a:r>
            <a:r>
              <a:rPr lang="en-US"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t>
            </a:r>
            <a: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حفظ صورة من الأنترنت </a:t>
            </a:r>
            <a:r>
              <a:rPr lang="en-US"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Internet </a:t>
            </a:r>
            <a:endParaRPr lang="ar-EG" dirty="0"/>
          </a:p>
        </p:txBody>
      </p:sp>
      <p:sp>
        <p:nvSpPr>
          <p:cNvPr id="3" name="Content Placeholder 2"/>
          <p:cNvSpPr>
            <a:spLocks noGrp="1"/>
          </p:cNvSpPr>
          <p:nvPr>
            <p:ph idx="1"/>
          </p:nvPr>
        </p:nvSpPr>
        <p:spPr/>
        <p:txBody>
          <a:bodyPr/>
          <a:lstStyle/>
          <a:p>
            <a:pPr marL="365125" lvl="0" indent="-255588" algn="just" defTabSz="914400" rtl="1" fontAlgn="base">
              <a:lnSpc>
                <a:spcPct val="110000"/>
              </a:lnSpc>
              <a:spcBef>
                <a:spcPts val="400"/>
              </a:spcBef>
              <a:spcAft>
                <a:spcPct val="0"/>
              </a:spcAft>
              <a:buClr>
                <a:srgbClr val="2DA2BF"/>
              </a:buClr>
              <a:buSzPct val="68000"/>
              <a:buNone/>
              <a:defRPr/>
            </a:pPr>
            <a:r>
              <a:rPr lang="ar-EG" sz="2400" b="1" dirty="0">
                <a:solidFill>
                  <a:srgbClr val="CC0000"/>
                </a:solidFill>
                <a:latin typeface="Lucida Sans Unicode"/>
                <a:cs typeface="Arial"/>
              </a:rPr>
              <a:t>من الممكن الحصول على صور لموضوعات متعددة من الانترنت وحفظها في ملف على جهاز الكمبيوتر من خلال الخطوات التالية :</a:t>
            </a:r>
          </a:p>
          <a:p>
            <a:pPr marL="452437" lvl="0" algn="just" defTabSz="914400" rtl="1" fontAlgn="base">
              <a:lnSpc>
                <a:spcPct val="110000"/>
              </a:lnSpc>
              <a:spcBef>
                <a:spcPts val="400"/>
              </a:spcBef>
              <a:spcAft>
                <a:spcPct val="0"/>
              </a:spcAft>
              <a:buClr>
                <a:prstClr val="black"/>
              </a:buClr>
              <a:buSzPct val="68000"/>
              <a:buFont typeface="Wingdings" pitchFamily="2" charset="2"/>
              <a:buChar char="§"/>
              <a:defRPr/>
            </a:pPr>
            <a:r>
              <a:rPr lang="ar-EG" sz="2400" dirty="0">
                <a:solidFill>
                  <a:prstClr val="black"/>
                </a:solidFill>
                <a:latin typeface="Lucida Sans Unicode"/>
                <a:cs typeface="Arial"/>
              </a:rPr>
              <a:t>اكتب على صفحة الانترنت في بحث جوجل عنوان الصور المطلوبة ستظهر مجموعة من الصور، يتم النقر بزر الماوس الأيمن على الصورة </a:t>
            </a:r>
          </a:p>
          <a:p>
            <a:pPr marL="452437" lvl="0" algn="just" defTabSz="914400" rtl="1" fontAlgn="base">
              <a:lnSpc>
                <a:spcPct val="110000"/>
              </a:lnSpc>
              <a:spcBef>
                <a:spcPts val="400"/>
              </a:spcBef>
              <a:spcAft>
                <a:spcPct val="0"/>
              </a:spcAft>
              <a:buClr>
                <a:prstClr val="black"/>
              </a:buClr>
              <a:buSzPct val="68000"/>
              <a:buFont typeface="Wingdings" pitchFamily="2" charset="2"/>
              <a:buChar char="§"/>
              <a:defRPr/>
            </a:pPr>
            <a:r>
              <a:rPr lang="ar-EG" sz="2400" dirty="0">
                <a:solidFill>
                  <a:prstClr val="black"/>
                </a:solidFill>
                <a:latin typeface="Lucida Sans Unicode"/>
                <a:cs typeface="Arial"/>
              </a:rPr>
              <a:t>من القائمة المنسدلة يتم اختيار حفظ صورة باسم </a:t>
            </a:r>
            <a:r>
              <a:rPr lang="en-US" sz="2400" dirty="0">
                <a:solidFill>
                  <a:prstClr val="black"/>
                </a:solidFill>
                <a:latin typeface="Lucida Sans Unicode"/>
                <a:cs typeface="Arial"/>
              </a:rPr>
              <a:t>save picture as</a:t>
            </a:r>
            <a:r>
              <a:rPr lang="ar-EG" sz="2400" dirty="0">
                <a:solidFill>
                  <a:prstClr val="black"/>
                </a:solidFill>
                <a:latin typeface="Lucida Sans Unicode"/>
                <a:cs typeface="Arial"/>
              </a:rPr>
              <a:t> </a:t>
            </a:r>
          </a:p>
          <a:p>
            <a:pPr marL="452437" lvl="0" algn="just" defTabSz="914400" rtl="1" fontAlgn="base">
              <a:lnSpc>
                <a:spcPct val="110000"/>
              </a:lnSpc>
              <a:spcBef>
                <a:spcPts val="400"/>
              </a:spcBef>
              <a:spcAft>
                <a:spcPct val="0"/>
              </a:spcAft>
              <a:buClr>
                <a:prstClr val="black"/>
              </a:buClr>
              <a:buSzPct val="68000"/>
              <a:buFont typeface="Wingdings" pitchFamily="2" charset="2"/>
              <a:buChar char="§"/>
              <a:defRPr/>
            </a:pPr>
            <a:r>
              <a:rPr lang="ar-EG" sz="2400" dirty="0">
                <a:solidFill>
                  <a:prstClr val="black"/>
                </a:solidFill>
                <a:latin typeface="Lucida Sans Unicode"/>
                <a:cs typeface="Arial"/>
              </a:rPr>
              <a:t>سيظهر مربع الحوار « حفظ صورة»، حدد موقع المجلد الذي تريد حفظ الصورة به </a:t>
            </a:r>
          </a:p>
          <a:p>
            <a:pPr marL="452437" lvl="0" algn="just" defTabSz="914400" rtl="1" fontAlgn="base">
              <a:lnSpc>
                <a:spcPct val="110000"/>
              </a:lnSpc>
              <a:spcBef>
                <a:spcPts val="400"/>
              </a:spcBef>
              <a:spcAft>
                <a:spcPct val="0"/>
              </a:spcAft>
              <a:buClr>
                <a:prstClr val="black"/>
              </a:buClr>
              <a:buSzPct val="68000"/>
              <a:buFont typeface="Wingdings" pitchFamily="2" charset="2"/>
              <a:buChar char="§"/>
              <a:defRPr/>
            </a:pPr>
            <a:r>
              <a:rPr lang="ar-EG" sz="2400" dirty="0">
                <a:solidFill>
                  <a:prstClr val="black"/>
                </a:solidFill>
                <a:latin typeface="Lucida Sans Unicode"/>
                <a:cs typeface="Arial"/>
              </a:rPr>
              <a:t>افتح المجلد السابق تخصيصه للصور واحفظ الصورة به.</a:t>
            </a:r>
          </a:p>
          <a:p>
            <a:endParaRPr lang="ar-EG" dirty="0"/>
          </a:p>
        </p:txBody>
      </p:sp>
    </p:spTree>
    <p:extLst>
      <p:ext uri="{BB962C8B-B14F-4D97-AF65-F5344CB8AC3E}">
        <p14:creationId xmlns:p14="http://schemas.microsoft.com/office/powerpoint/2010/main" val="3371036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813799-73A3-4866-B4C1-7ACA47970899}"/>
              </a:ext>
            </a:extLst>
          </p:cNvPr>
          <p:cNvSpPr>
            <a:spLocks noGrp="1"/>
          </p:cNvSpPr>
          <p:nvPr>
            <p:ph type="title"/>
          </p:nvPr>
        </p:nvSpPr>
        <p:spPr>
          <a:xfrm rot="10800000" flipV="1">
            <a:off x="677334" y="425000"/>
            <a:ext cx="8596668" cy="669703"/>
          </a:xfrm>
        </p:spPr>
        <p:txBody>
          <a:bodyPr>
            <a:normAutofit fontScale="90000"/>
          </a:bodyPr>
          <a:lstStyle/>
          <a:p>
            <a:pPr algn="ctr"/>
            <a:r>
              <a:rPr lang="ar-EG" sz="4100" b="1" dirty="0">
                <a:solidFill>
                  <a:srgbClr val="CC0000"/>
                </a:solidFill>
                <a:effectLst>
                  <a:outerShdw blurRad="31750" dist="25400" dir="5400000" algn="tl" rotWithShape="0">
                    <a:srgbClr val="000000">
                      <a:alpha val="25000"/>
                    </a:srgbClr>
                  </a:outerShdw>
                </a:effectLst>
                <a:latin typeface="Lucida Sans Unicode"/>
                <a:cs typeface="Arial"/>
              </a:rPr>
              <a:t>سعدنا</a:t>
            </a:r>
            <a:r>
              <a:rPr lang="ar-EG" sz="4100" b="1" dirty="0">
                <a:solidFill>
                  <a:srgbClr val="464646"/>
                </a:solidFill>
                <a:effectLst>
                  <a:outerShdw blurRad="31750" dist="25400" dir="5400000" algn="tl" rotWithShape="0">
                    <a:srgbClr val="000000">
                      <a:alpha val="25000"/>
                    </a:srgbClr>
                  </a:outerShdw>
                </a:effectLst>
                <a:latin typeface="Lucida Sans Unicode"/>
                <a:cs typeface="Arial"/>
              </a:rPr>
              <a:t> </a:t>
            </a:r>
            <a:r>
              <a:rPr lang="ar-EG" sz="4100" b="1" dirty="0">
                <a:solidFill>
                  <a:srgbClr val="CC0000"/>
                </a:solidFill>
                <a:effectLst>
                  <a:outerShdw blurRad="31750" dist="25400" dir="5400000" algn="tl" rotWithShape="0">
                    <a:srgbClr val="000000">
                      <a:alpha val="25000"/>
                    </a:srgbClr>
                  </a:outerShdw>
                </a:effectLst>
                <a:latin typeface="Lucida Sans Unicode"/>
                <a:cs typeface="Arial"/>
              </a:rPr>
              <a:t>بحضراتكم</a:t>
            </a:r>
            <a:endParaRPr lang="en-US" dirty="0"/>
          </a:p>
        </p:txBody>
      </p:sp>
      <p:sp>
        <p:nvSpPr>
          <p:cNvPr id="3" name="Content Placeholder 2">
            <a:extLst>
              <a:ext uri="{FF2B5EF4-FFF2-40B4-BE49-F238E27FC236}">
                <a16:creationId xmlns="" xmlns:a16="http://schemas.microsoft.com/office/drawing/2014/main" id="{546469E8-8C48-432B-858A-710279576EBE}"/>
              </a:ext>
            </a:extLst>
          </p:cNvPr>
          <p:cNvSpPr>
            <a:spLocks noGrp="1"/>
          </p:cNvSpPr>
          <p:nvPr>
            <p:ph idx="1"/>
          </p:nvPr>
        </p:nvSpPr>
        <p:spPr>
          <a:xfrm>
            <a:off x="783352" y="1210613"/>
            <a:ext cx="8596668" cy="5143803"/>
          </a:xfrm>
        </p:spPr>
        <p:txBody>
          <a:bodyPr>
            <a:normAutofit/>
          </a:bodyPr>
          <a:lstStyle/>
          <a:p>
            <a:pPr>
              <a:buNone/>
            </a:pPr>
            <a:endParaRPr lang="ar-EG" sz="3600" dirty="0">
              <a:solidFill>
                <a:srgbClr val="002060"/>
              </a:solidFill>
              <a:cs typeface="Arabic11 BT" pitchFamily="2" charset="-78"/>
            </a:endParaRPr>
          </a:p>
          <a:p>
            <a:pPr algn="ctr">
              <a:buNone/>
            </a:pPr>
            <a:r>
              <a:rPr lang="ar-EG" sz="4000" b="1" dirty="0">
                <a:solidFill>
                  <a:srgbClr val="0000FF"/>
                </a:solidFill>
                <a:effectLst>
                  <a:outerShdw blurRad="31750" dist="25400" dir="5400000" algn="tl" rotWithShape="0">
                    <a:srgbClr val="000000">
                      <a:alpha val="25000"/>
                    </a:srgbClr>
                  </a:outerShdw>
                </a:effectLst>
                <a:latin typeface="Lucida Sans Unicode"/>
                <a:ea typeface="+mj-ea"/>
                <a:cs typeface="AGA Juhyna Regular" pitchFamily="2" charset="-78"/>
              </a:rPr>
              <a:t>طلابى الأعزاء : انتهت المحاضرة</a:t>
            </a:r>
            <a:endParaRPr lang="en-US" sz="4000" b="1" dirty="0">
              <a:solidFill>
                <a:srgbClr val="0000FF"/>
              </a:solidFill>
              <a:effectLst>
                <a:outerShdw blurRad="31750" dist="25400" dir="5400000" algn="tl" rotWithShape="0">
                  <a:srgbClr val="000000">
                    <a:alpha val="25000"/>
                  </a:srgbClr>
                </a:outerShdw>
              </a:effectLst>
              <a:latin typeface="Lucida Sans Unicode"/>
              <a:ea typeface="+mj-ea"/>
              <a:cs typeface="AGA Juhyna Regular" pitchFamily="2" charset="-78"/>
            </a:endParaRPr>
          </a:p>
          <a:p>
            <a:pPr marL="0" indent="0" algn="just" rtl="1">
              <a:buNone/>
            </a:pPr>
            <a:endParaRPr lang="en-US" sz="3600" dirty="0"/>
          </a:p>
        </p:txBody>
      </p:sp>
      <p:pic>
        <p:nvPicPr>
          <p:cNvPr id="4" name="Picture 18" descr="نتيجة بحث الصور عن صور عبارات شكر متحرك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202286" y="517525"/>
            <a:ext cx="1378039" cy="512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8" descr="نتيجة بحث الصور عن صور عبارات شكر متحرك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9286" y="517525"/>
            <a:ext cx="1790162" cy="512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6" descr="00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204274">
            <a:off x="2667000" y="3429000"/>
            <a:ext cx="411956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3146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84CE10-04AF-466F-ACA4-7A1B5A609AA9}"/>
              </a:ext>
            </a:extLst>
          </p:cNvPr>
          <p:cNvSpPr>
            <a:spLocks noGrp="1"/>
          </p:cNvSpPr>
          <p:nvPr>
            <p:ph type="title"/>
          </p:nvPr>
        </p:nvSpPr>
        <p:spPr>
          <a:xfrm>
            <a:off x="677334" y="609600"/>
            <a:ext cx="8596668" cy="1386625"/>
          </a:xfrm>
        </p:spPr>
        <p:txBody>
          <a:bodyPr>
            <a:normAutofit fontScale="90000"/>
          </a:bodyPr>
          <a:lstStyle/>
          <a:p>
            <a:pPr algn="ct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المحاضرة</a:t>
            </a:r>
            <a:r>
              <a:rPr lang="ar-EG" sz="41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t>
            </a: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(1)</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الوسائط المتعددة والعملية التعليمية</a:t>
            </a:r>
            <a:r>
              <a:rPr lang="ar-SA" dirty="0">
                <a:solidFill>
                  <a:srgbClr val="0000FF"/>
                </a:solidFill>
                <a:cs typeface="AGA Juhyna Regular" pitchFamily="2" charset="-78"/>
              </a:rPr>
              <a:t/>
            </a:r>
            <a:br>
              <a:rPr lang="ar-SA" dirty="0">
                <a:solidFill>
                  <a:srgbClr val="0000FF"/>
                </a:solidFill>
                <a:cs typeface="AGA Juhyna Regular" pitchFamily="2" charset="-78"/>
              </a:rPr>
            </a:br>
            <a:r>
              <a:rPr lang="ar-EG" dirty="0"/>
              <a:t/>
            </a:r>
            <a:br>
              <a:rPr lang="ar-EG" dirty="0"/>
            </a:br>
            <a:endParaRPr lang="en-US" dirty="0"/>
          </a:p>
        </p:txBody>
      </p:sp>
      <p:sp>
        <p:nvSpPr>
          <p:cNvPr id="3" name="Content Placeholder 2">
            <a:extLst>
              <a:ext uri="{FF2B5EF4-FFF2-40B4-BE49-F238E27FC236}">
                <a16:creationId xmlns="" xmlns:a16="http://schemas.microsoft.com/office/drawing/2014/main" id="{04CE4DA8-A9A7-4F74-B8E4-3F2D45C9E852}"/>
              </a:ext>
            </a:extLst>
          </p:cNvPr>
          <p:cNvSpPr>
            <a:spLocks noGrp="1"/>
          </p:cNvSpPr>
          <p:nvPr>
            <p:ph idx="1"/>
          </p:nvPr>
        </p:nvSpPr>
        <p:spPr>
          <a:xfrm>
            <a:off x="677334" y="2550016"/>
            <a:ext cx="8596668" cy="3078051"/>
          </a:xfrm>
        </p:spPr>
        <p:txBody>
          <a:bodyPr>
            <a:normAutofit fontScale="62500" lnSpcReduction="20000"/>
          </a:bodyPr>
          <a:lstStyle/>
          <a:p>
            <a:pPr marL="365760" indent="-256032" algn="r" rtl="1">
              <a:lnSpc>
                <a:spcPct val="110000"/>
              </a:lnSpc>
              <a:buNone/>
              <a:defRPr/>
            </a:pPr>
            <a:endParaRPr lang="ar-EG" sz="5400" dirty="0"/>
          </a:p>
          <a:p>
            <a:pPr marL="365760" indent="-256032" algn="r" rtl="1">
              <a:lnSpc>
                <a:spcPct val="110000"/>
              </a:lnSpc>
              <a:buNone/>
              <a:defRPr/>
            </a:pPr>
            <a:r>
              <a:rPr lang="ar-EG" sz="5400" dirty="0"/>
              <a:t>تتكون المحاضرة من المحاور التالية :</a:t>
            </a:r>
          </a:p>
          <a:p>
            <a:pPr marL="365760" indent="-256032" algn="r" rtl="1">
              <a:lnSpc>
                <a:spcPct val="110000"/>
              </a:lnSpc>
              <a:buNone/>
              <a:defRPr/>
            </a:pPr>
            <a:r>
              <a:rPr lang="ar-EG" sz="5400" dirty="0" smtClean="0">
                <a:solidFill>
                  <a:srgbClr val="CC0000"/>
                </a:solidFill>
              </a:rPr>
              <a:t>أولا: الوسائط المتعددة</a:t>
            </a:r>
            <a:endParaRPr lang="ar-EG" sz="5400" dirty="0">
              <a:solidFill>
                <a:srgbClr val="CC0000"/>
              </a:solidFill>
            </a:endParaRPr>
          </a:p>
          <a:p>
            <a:pPr marL="566928" indent="-457200" algn="r" rtl="1">
              <a:lnSpc>
                <a:spcPct val="110000"/>
              </a:lnSpc>
              <a:buFont typeface="+mj-lt"/>
              <a:buAutoNum type="arabicParenR"/>
              <a:defRPr/>
            </a:pPr>
            <a:r>
              <a:rPr lang="ar-EG" sz="5400" dirty="0" smtClean="0"/>
              <a:t>مفهوم الوسائط المتعددة. </a:t>
            </a:r>
            <a:endParaRPr lang="ar-EG" sz="5400" dirty="0"/>
          </a:p>
          <a:p>
            <a:pPr marL="566928" indent="-457200" algn="r" rtl="1">
              <a:lnSpc>
                <a:spcPct val="110000"/>
              </a:lnSpc>
              <a:buFont typeface="+mj-lt"/>
              <a:buAutoNum type="arabicParenR"/>
              <a:defRPr/>
            </a:pPr>
            <a:r>
              <a:rPr lang="ar-EG" sz="5400" dirty="0" smtClean="0"/>
              <a:t>عناصر برامج الوسائط المتعددة. </a:t>
            </a:r>
            <a:endParaRPr lang="ar-EG" sz="5400" dirty="0"/>
          </a:p>
        </p:txBody>
      </p:sp>
      <p:pic>
        <p:nvPicPr>
          <p:cNvPr id="4" name="Picture 12" descr="نتيجة بحث الصور عن صور تصافح"/>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762" y="2936382"/>
            <a:ext cx="2253802" cy="2550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0401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circle(in)">
                                      <p:cBhvr>
                                        <p:cTn id="4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1DC37A-49CD-4877-B673-907255E4B9CD}"/>
              </a:ext>
            </a:extLst>
          </p:cNvPr>
          <p:cNvSpPr>
            <a:spLocks noGrp="1"/>
          </p:cNvSpPr>
          <p:nvPr>
            <p:ph type="title"/>
          </p:nvPr>
        </p:nvSpPr>
        <p:spPr>
          <a:xfrm>
            <a:off x="1133340" y="785611"/>
            <a:ext cx="7572777" cy="1094704"/>
          </a:xfrm>
        </p:spPr>
        <p:txBody>
          <a:bodyPr>
            <a:normAutofit fontScale="90000"/>
          </a:bodyPr>
          <a:lstStyle/>
          <a:p>
            <a:pPr algn="ctr" rtl="1"/>
            <a:r>
              <a:rPr lang="ar-EG" dirty="0">
                <a:solidFill>
                  <a:srgbClr val="0000FF"/>
                </a:solidFill>
                <a:cs typeface="AGA Juhyna Regular" pitchFamily="2" charset="-78"/>
              </a:rPr>
              <a:t/>
            </a:r>
            <a:br>
              <a:rPr lang="ar-EG" dirty="0">
                <a:solidFill>
                  <a:srgbClr val="0000FF"/>
                </a:solidFill>
                <a:cs typeface="AGA Juhyna Regular" pitchFamily="2" charset="-78"/>
              </a:rPr>
            </a:br>
            <a:r>
              <a:rPr lang="ar-EG" sz="41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1) مفهوم </a:t>
            </a: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الوسائط المتعددة</a:t>
            </a:r>
            <a:r>
              <a:rPr lang="ar-EG" dirty="0">
                <a:solidFill>
                  <a:srgbClr val="0000FF"/>
                </a:solidFill>
                <a:cs typeface="AGA Juhyna Regular" pitchFamily="2" charset="-78"/>
              </a:rPr>
              <a:t/>
            </a:r>
            <a:br>
              <a:rPr lang="ar-EG" dirty="0">
                <a:solidFill>
                  <a:srgbClr val="0000FF"/>
                </a:solidFill>
                <a:cs typeface="AGA Juhyna Regular" pitchFamily="2" charset="-78"/>
              </a:rPr>
            </a:br>
            <a:r>
              <a:rPr lang="ar-EG" dirty="0">
                <a:solidFill>
                  <a:srgbClr val="0000FF"/>
                </a:solidFill>
                <a:cs typeface="AGA Juhyna Regular" pitchFamily="2" charset="-78"/>
              </a:rPr>
              <a:t/>
            </a:r>
            <a:br>
              <a:rPr lang="ar-EG" dirty="0">
                <a:solidFill>
                  <a:srgbClr val="0000FF"/>
                </a:solidFill>
                <a:cs typeface="AGA Juhyna Regular" pitchFamily="2" charset="-78"/>
              </a:rPr>
            </a:br>
            <a:endParaRPr lang="en-US" dirty="0"/>
          </a:p>
        </p:txBody>
      </p:sp>
      <p:sp>
        <p:nvSpPr>
          <p:cNvPr id="3" name="Content Placeholder 2">
            <a:extLst>
              <a:ext uri="{FF2B5EF4-FFF2-40B4-BE49-F238E27FC236}">
                <a16:creationId xmlns="" xmlns:a16="http://schemas.microsoft.com/office/drawing/2014/main" id="{CABFE9BF-9328-4135-B081-5C491A66F2A8}"/>
              </a:ext>
            </a:extLst>
          </p:cNvPr>
          <p:cNvSpPr>
            <a:spLocks noGrp="1"/>
          </p:cNvSpPr>
          <p:nvPr>
            <p:ph idx="1"/>
          </p:nvPr>
        </p:nvSpPr>
        <p:spPr/>
        <p:txBody>
          <a:bodyPr>
            <a:normAutofit/>
          </a:bodyPr>
          <a:lstStyle/>
          <a:p>
            <a:pPr marL="365125" lvl="0" indent="-255588" algn="just" defTabSz="914400" rtl="1" fontAlgn="base">
              <a:lnSpc>
                <a:spcPct val="110000"/>
              </a:lnSpc>
              <a:spcBef>
                <a:spcPts val="400"/>
              </a:spcBef>
              <a:spcAft>
                <a:spcPct val="0"/>
              </a:spcAft>
              <a:buClr>
                <a:srgbClr val="2DA2BF"/>
              </a:buClr>
              <a:buSzPct val="68000"/>
              <a:buNone/>
            </a:pPr>
            <a:r>
              <a:rPr lang="ar-EG" sz="2400" dirty="0" smtClean="0">
                <a:solidFill>
                  <a:srgbClr val="CC0000"/>
                </a:solidFill>
                <a:latin typeface="Lucida Sans Unicode"/>
                <a:cs typeface="Arial"/>
              </a:rPr>
              <a:t>يأتي مصطلح الوسائط المتعددة للتفرقة بين ما هو تقليدي وما هو حديث في المنهج المدرسي، حيث إن :</a:t>
            </a:r>
            <a:endParaRPr lang="ar-EG" sz="2400" dirty="0">
              <a:solidFill>
                <a:srgbClr val="CC0000"/>
              </a:solidFill>
              <a:latin typeface="Lucida Sans Unicode"/>
              <a:cs typeface="Arial"/>
            </a:endParaRPr>
          </a:p>
          <a:p>
            <a:pPr marL="365125" lvl="0" indent="-255588" algn="just" defTabSz="914400" rtl="1" fontAlgn="base">
              <a:lnSpc>
                <a:spcPct val="110000"/>
              </a:lnSpc>
              <a:spcBef>
                <a:spcPts val="400"/>
              </a:spcBef>
              <a:spcAft>
                <a:spcPct val="0"/>
              </a:spcAft>
              <a:buClr>
                <a:srgbClr val="2DA2BF"/>
              </a:buClr>
              <a:buSzPct val="68000"/>
              <a:buNone/>
            </a:pPr>
            <a:r>
              <a:rPr lang="ar-EG" sz="2400" dirty="0">
                <a:solidFill>
                  <a:srgbClr val="C00000"/>
                </a:solidFill>
                <a:latin typeface="Lucida Sans Unicode"/>
                <a:cs typeface="Arial"/>
              </a:rPr>
              <a:t>المفهوم التقليدي للمنهج </a:t>
            </a:r>
            <a:r>
              <a:rPr lang="ar-EG" sz="2400" dirty="0">
                <a:solidFill>
                  <a:prstClr val="black"/>
                </a:solidFill>
                <a:latin typeface="Lucida Sans Unicode"/>
                <a:cs typeface="Arial"/>
              </a:rPr>
              <a:t>يركز على أن الفرد </a:t>
            </a:r>
            <a:r>
              <a:rPr lang="ar-EG" sz="2400" dirty="0" smtClean="0">
                <a:solidFill>
                  <a:prstClr val="black"/>
                </a:solidFill>
                <a:latin typeface="Lucida Sans Unicode"/>
                <a:cs typeface="Arial"/>
              </a:rPr>
              <a:t>المتعلم مجرد عقل تصب فيه المعلومات وهو متلقي سلبي للمعلومات، لذا الاهتمام منصبًا حول المعلم والكتاب . </a:t>
            </a:r>
            <a:r>
              <a:rPr lang="ar-EG" sz="2400" dirty="0" smtClean="0">
                <a:solidFill>
                  <a:srgbClr val="C00000"/>
                </a:solidFill>
                <a:latin typeface="Lucida Sans Unicode"/>
                <a:cs typeface="Arial"/>
              </a:rPr>
              <a:t>أما المفهوم الحديث </a:t>
            </a:r>
            <a:r>
              <a:rPr lang="ar-EG" sz="2400" dirty="0" smtClean="0">
                <a:solidFill>
                  <a:prstClr val="black"/>
                </a:solidFill>
                <a:latin typeface="Lucida Sans Unicode"/>
                <a:cs typeface="Arial"/>
              </a:rPr>
              <a:t>ينظر للمتعلم على أنه فرد نشط متفاعل يتعلم من خلال نشاطه وتفاعله مع مصادر الحصول على المعلومات مثل الانترنت والبحث وغيرها بهدف نمو المتعلم في كافة جوانب الشخصية العقلية  والجسمية والاجتماعية والانفعالية، لذا الاهتمام منصبًا حول المتعلم والمعلم مرشدً وموجهًا.</a:t>
            </a:r>
            <a:endParaRPr lang="ar-EG" sz="2400" dirty="0">
              <a:solidFill>
                <a:prstClr val="black"/>
              </a:solidFill>
              <a:latin typeface="Lucida Sans Unicode"/>
              <a:cs typeface="Arial"/>
            </a:endParaRPr>
          </a:p>
        </p:txBody>
      </p:sp>
    </p:spTree>
    <p:extLst>
      <p:ext uri="{BB962C8B-B14F-4D97-AF65-F5344CB8AC3E}">
        <p14:creationId xmlns:p14="http://schemas.microsoft.com/office/powerpoint/2010/main" val="417577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47AFD3-8407-41FF-838E-412804C6A272}"/>
              </a:ext>
            </a:extLst>
          </p:cNvPr>
          <p:cNvSpPr>
            <a:spLocks noGrp="1"/>
          </p:cNvSpPr>
          <p:nvPr>
            <p:ph type="title"/>
          </p:nvPr>
        </p:nvSpPr>
        <p:spPr>
          <a:xfrm>
            <a:off x="677334" y="463639"/>
            <a:ext cx="8596668" cy="824248"/>
          </a:xfrm>
        </p:spPr>
        <p:txBody>
          <a:bodyPr>
            <a:normAutofit fontScale="90000"/>
          </a:bodyPr>
          <a:lstStyle/>
          <a:p>
            <a:pPr algn="ctr" rtl="1"/>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مفهوم</a:t>
            </a:r>
            <a:r>
              <a:rPr lang="ar-EG" sz="3200" dirty="0" smtClean="0">
                <a:solidFill>
                  <a:srgbClr val="0000FF"/>
                </a:solidFill>
                <a:cs typeface="AGA Juhyna Regular" pitchFamily="2" charset="-78"/>
              </a:rPr>
              <a:t> </a:t>
            </a: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الوسائط المتعددة</a:t>
            </a:r>
            <a:r>
              <a:rPr lang="ar-EG" sz="3200" dirty="0">
                <a:solidFill>
                  <a:srgbClr val="0000FF"/>
                </a:solidFill>
                <a:cs typeface="AGA Juhyna Regular" pitchFamily="2" charset="-78"/>
              </a:rPr>
              <a:t/>
            </a:r>
            <a:br>
              <a:rPr lang="ar-EG" sz="3200" dirty="0">
                <a:solidFill>
                  <a:srgbClr val="0000FF"/>
                </a:solidFill>
                <a:cs typeface="AGA Juhyna Regular" pitchFamily="2" charset="-78"/>
              </a:rPr>
            </a:br>
            <a:r>
              <a:rPr lang="ar-EG" sz="3200" dirty="0">
                <a:solidFill>
                  <a:srgbClr val="0000FF"/>
                </a:solidFill>
                <a:cs typeface="AGA Juhyna Regular" pitchFamily="2" charset="-78"/>
              </a:rPr>
              <a:t/>
            </a:r>
            <a:br>
              <a:rPr lang="ar-EG" sz="3200" dirty="0">
                <a:solidFill>
                  <a:srgbClr val="0000FF"/>
                </a:solidFill>
                <a:cs typeface="AGA Juhyna Regular" pitchFamily="2" charset="-78"/>
              </a:rPr>
            </a:br>
            <a:endParaRPr lang="en-US" dirty="0"/>
          </a:p>
        </p:txBody>
      </p:sp>
      <p:sp>
        <p:nvSpPr>
          <p:cNvPr id="3" name="Content Placeholder 2">
            <a:extLst>
              <a:ext uri="{FF2B5EF4-FFF2-40B4-BE49-F238E27FC236}">
                <a16:creationId xmlns="" xmlns:a16="http://schemas.microsoft.com/office/drawing/2014/main" id="{16065A71-103E-4598-AFD7-64ACA20B1714}"/>
              </a:ext>
            </a:extLst>
          </p:cNvPr>
          <p:cNvSpPr>
            <a:spLocks noGrp="1"/>
          </p:cNvSpPr>
          <p:nvPr>
            <p:ph idx="1"/>
          </p:nvPr>
        </p:nvSpPr>
        <p:spPr>
          <a:xfrm>
            <a:off x="677334" y="1159099"/>
            <a:ext cx="8596668" cy="4882263"/>
          </a:xfrm>
        </p:spPr>
        <p:txBody>
          <a:bodyPr>
            <a:noAutofit/>
          </a:bodyPr>
          <a:lstStyle/>
          <a:p>
            <a:pPr marL="533400" lvl="0" indent="-533400" algn="just" defTabSz="914400" rtl="1" fontAlgn="base">
              <a:lnSpc>
                <a:spcPct val="110000"/>
              </a:lnSpc>
              <a:spcBef>
                <a:spcPts val="400"/>
              </a:spcBef>
              <a:spcAft>
                <a:spcPct val="0"/>
              </a:spcAft>
              <a:buClr>
                <a:srgbClr val="2DA2BF"/>
              </a:buClr>
              <a:buSzPct val="68000"/>
              <a:buNone/>
            </a:pPr>
            <a:endParaRPr lang="ar-EG" sz="2400" dirty="0">
              <a:solidFill>
                <a:prstClr val="black"/>
              </a:solidFill>
              <a:latin typeface="Lucida Sans Unicode"/>
              <a:cs typeface="Arial"/>
            </a:endParaRPr>
          </a:p>
          <a:p>
            <a:pPr marL="533400" lvl="0" indent="-533400" algn="just" defTabSz="914400" rtl="1" fontAlgn="base">
              <a:lnSpc>
                <a:spcPct val="110000"/>
              </a:lnSpc>
              <a:spcBef>
                <a:spcPts val="400"/>
              </a:spcBef>
              <a:spcAft>
                <a:spcPct val="0"/>
              </a:spcAft>
              <a:buClr>
                <a:srgbClr val="2DA2BF"/>
              </a:buClr>
              <a:buSzPct val="68000"/>
              <a:buNone/>
            </a:pPr>
            <a:r>
              <a:rPr lang="ar-EG" sz="2400" dirty="0" smtClean="0">
                <a:solidFill>
                  <a:prstClr val="black"/>
                </a:solidFill>
                <a:latin typeface="Lucida Sans Unicode"/>
                <a:cs typeface="Arial"/>
              </a:rPr>
              <a:t>يستخدم مصطلح الوسائط المتعددة ليشير إلى عرض مجموعة شرائح أو شرائط مثل بعض المعارض أو المتاحف أو الشركات التي تقدم عروضًا متعددة للزائرين باستخدام الوسائط المتعددة. أما في مجال التربية والتعليم يستخدم هذا المصطلح ليشير إلى خليط من شرائط الفيديو والكاسيت والكتيبات التي تستخدم كمواد تعليمية لتنفيذ ما يسمي التعليم عن بعد. الآن أصبح هذا المصطلح مرتبطًا أكثر بالتكنولوجية الكمبيوترية مثل الاسطوانات المضغوطة، والاسطوانات المتفاعلة والشبكة العنكبوتية.</a:t>
            </a:r>
          </a:p>
          <a:p>
            <a:pPr marL="533400" lvl="0" indent="-533400" algn="just" defTabSz="914400" rtl="1" fontAlgn="base">
              <a:lnSpc>
                <a:spcPct val="110000"/>
              </a:lnSpc>
              <a:spcBef>
                <a:spcPts val="400"/>
              </a:spcBef>
              <a:spcAft>
                <a:spcPct val="0"/>
              </a:spcAft>
              <a:buClr>
                <a:srgbClr val="2DA2BF"/>
              </a:buClr>
              <a:buSzPct val="68000"/>
              <a:buNone/>
            </a:pPr>
            <a:r>
              <a:rPr lang="ar-EG" sz="2400" dirty="0" smtClean="0">
                <a:solidFill>
                  <a:prstClr val="black"/>
                </a:solidFill>
                <a:latin typeface="Lucida Sans Unicode"/>
                <a:cs typeface="Arial"/>
              </a:rPr>
              <a:t>مفهوم الوسائط المتعددة يعد مفهومًا قديمًا ظهر مع بداية استخدام أسلوب النظم في التعليم.</a:t>
            </a:r>
            <a:endParaRPr lang="ar-EG" sz="2400" dirty="0">
              <a:solidFill>
                <a:prstClr val="black"/>
              </a:solidFill>
              <a:latin typeface="Lucida Sans Unicode"/>
              <a:cs typeface="Arial"/>
            </a:endParaRPr>
          </a:p>
          <a:p>
            <a:pPr algn="just" rtl="1"/>
            <a:endParaRPr lang="en-US" sz="2400" dirty="0"/>
          </a:p>
        </p:txBody>
      </p:sp>
    </p:spTree>
    <p:extLst>
      <p:ext uri="{BB962C8B-B14F-4D97-AF65-F5344CB8AC3E}">
        <p14:creationId xmlns:p14="http://schemas.microsoft.com/office/powerpoint/2010/main" val="2572219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01B336-FFCE-43B7-AE42-491DD6B61C12}"/>
              </a:ext>
            </a:extLst>
          </p:cNvPr>
          <p:cNvSpPr>
            <a:spLocks noGrp="1"/>
          </p:cNvSpPr>
          <p:nvPr>
            <p:ph type="title"/>
          </p:nvPr>
        </p:nvSpPr>
        <p:spPr>
          <a:xfrm>
            <a:off x="677334" y="609600"/>
            <a:ext cx="8596668" cy="910107"/>
          </a:xfrm>
        </p:spPr>
        <p:txBody>
          <a:bodyPr>
            <a:normAutofit fontScale="90000"/>
          </a:bodyPr>
          <a:lstStyle/>
          <a:p>
            <a:pPr algn="ctr" rtl="1"/>
            <a:r>
              <a:rPr lang="ar-EG" sz="41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مفهوم الوسائط </a:t>
            </a: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المتعددة</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endParaRPr lang="en-US" dirty="0"/>
          </a:p>
        </p:txBody>
      </p:sp>
      <p:sp>
        <p:nvSpPr>
          <p:cNvPr id="3" name="Content Placeholder 2">
            <a:extLst>
              <a:ext uri="{FF2B5EF4-FFF2-40B4-BE49-F238E27FC236}">
                <a16:creationId xmlns="" xmlns:a16="http://schemas.microsoft.com/office/drawing/2014/main" id="{8536B703-A7A2-40E6-91C5-05EBF1DB8A11}"/>
              </a:ext>
            </a:extLst>
          </p:cNvPr>
          <p:cNvSpPr>
            <a:spLocks noGrp="1"/>
          </p:cNvSpPr>
          <p:nvPr>
            <p:ph idx="1"/>
          </p:nvPr>
        </p:nvSpPr>
        <p:spPr>
          <a:xfrm>
            <a:off x="677334" y="1442435"/>
            <a:ext cx="8596668" cy="4598928"/>
          </a:xfrm>
        </p:spPr>
        <p:txBody>
          <a:bodyPr>
            <a:normAutofit fontScale="92500" lnSpcReduction="10000"/>
          </a:bodyPr>
          <a:lstStyle/>
          <a:p>
            <a:pPr marL="0" indent="0" algn="just" rtl="1">
              <a:lnSpc>
                <a:spcPct val="110000"/>
              </a:lnSpc>
              <a:buNone/>
              <a:defRPr/>
            </a:pPr>
            <a:r>
              <a:rPr lang="ar-EG" sz="2400" b="1" dirty="0">
                <a:solidFill>
                  <a:srgbClr val="CC0000"/>
                </a:solidFill>
                <a:latin typeface="Arial" pitchFamily="34" charset="0"/>
                <a:cs typeface="Arial" pitchFamily="34" charset="0"/>
              </a:rPr>
              <a:t>يوجد </a:t>
            </a:r>
            <a:r>
              <a:rPr lang="ar-EG" sz="2400" b="1" dirty="0" smtClean="0">
                <a:solidFill>
                  <a:srgbClr val="CC0000"/>
                </a:solidFill>
                <a:latin typeface="Arial" pitchFamily="34" charset="0"/>
                <a:cs typeface="Arial" pitchFamily="34" charset="0"/>
              </a:rPr>
              <a:t>العديد من التعريفات لمفهوم الوسائط المتعددة منها</a:t>
            </a:r>
            <a:r>
              <a:rPr lang="ar-EG" sz="2400" b="1" dirty="0" smtClean="0">
                <a:latin typeface="Arial" pitchFamily="34" charset="0"/>
                <a:cs typeface="Arial" pitchFamily="34" charset="0"/>
              </a:rPr>
              <a:t>:</a:t>
            </a:r>
            <a:endParaRPr lang="ar-EG" sz="2400" b="1" dirty="0">
              <a:latin typeface="Arial" pitchFamily="34" charset="0"/>
              <a:cs typeface="Arial" pitchFamily="34" charset="0"/>
            </a:endParaRPr>
          </a:p>
          <a:p>
            <a:pPr algn="just" rtl="1">
              <a:lnSpc>
                <a:spcPct val="110000"/>
              </a:lnSpc>
              <a:buFont typeface="Wingdings" pitchFamily="2" charset="2"/>
              <a:buChar char="§"/>
              <a:defRPr/>
            </a:pPr>
            <a:r>
              <a:rPr lang="ar-EG" sz="2400" b="1" dirty="0" smtClean="0">
                <a:solidFill>
                  <a:srgbClr val="CC0000"/>
                </a:solidFill>
                <a:latin typeface="Arial" pitchFamily="34" charset="0"/>
                <a:cs typeface="Arial" pitchFamily="34" charset="0"/>
              </a:rPr>
              <a:t>الوسائط المتعددة </a:t>
            </a:r>
            <a:r>
              <a:rPr lang="en-US" sz="2400" b="1" dirty="0" smtClean="0">
                <a:solidFill>
                  <a:srgbClr val="CC0000"/>
                </a:solidFill>
                <a:latin typeface="Arial" pitchFamily="34" charset="0"/>
                <a:cs typeface="Arial" pitchFamily="34" charset="0"/>
              </a:rPr>
              <a:t>Multimedia </a:t>
            </a:r>
            <a:r>
              <a:rPr lang="ar-EG" sz="2400" dirty="0" smtClean="0">
                <a:latin typeface="Arial" pitchFamily="34" charset="0"/>
                <a:cs typeface="Arial" pitchFamily="34" charset="0"/>
              </a:rPr>
              <a:t>: </a:t>
            </a:r>
            <a:r>
              <a:rPr lang="ar-EG" sz="2400" dirty="0" smtClean="0">
                <a:solidFill>
                  <a:schemeClr val="tx1"/>
                </a:solidFill>
                <a:latin typeface="Arial" pitchFamily="34" charset="0"/>
                <a:cs typeface="Arial" pitchFamily="34" charset="0"/>
              </a:rPr>
              <a:t>مصطلح واسع الانتشار في عالم الحاسوب يرمز إلى استخدام اشكال ونماذج متعددة ومختلفة لحمل المعلومات وتقديمها مثل: النص، الصوت، الرسومات، الصور المتحركة، الفيديو، والتطبيقات التفاعلية</a:t>
            </a:r>
            <a:r>
              <a:rPr lang="ar-EG" sz="2400" dirty="0" smtClean="0">
                <a:latin typeface="Arial" pitchFamily="34" charset="0"/>
                <a:cs typeface="Arial" pitchFamily="34" charset="0"/>
              </a:rPr>
              <a:t>.</a:t>
            </a:r>
            <a:endParaRPr lang="ar-EG" sz="2400" dirty="0">
              <a:latin typeface="Arial" pitchFamily="34" charset="0"/>
              <a:cs typeface="Arial" pitchFamily="34" charset="0"/>
            </a:endParaRPr>
          </a:p>
          <a:p>
            <a:pPr algn="just" rtl="1">
              <a:lnSpc>
                <a:spcPct val="110000"/>
              </a:lnSpc>
              <a:buFont typeface="Wingdings" pitchFamily="2" charset="2"/>
              <a:buChar char="§"/>
              <a:defRPr/>
            </a:pPr>
            <a:r>
              <a:rPr lang="ar-EG" sz="2400" b="1" dirty="0">
                <a:solidFill>
                  <a:srgbClr val="CC0000"/>
                </a:solidFill>
                <a:latin typeface="Arial" pitchFamily="34" charset="0"/>
                <a:cs typeface="Arial" pitchFamily="34" charset="0"/>
              </a:rPr>
              <a:t>الوسائط </a:t>
            </a:r>
            <a:r>
              <a:rPr lang="ar-EG" sz="2400" b="1" dirty="0" smtClean="0">
                <a:solidFill>
                  <a:srgbClr val="CC0000"/>
                </a:solidFill>
                <a:latin typeface="Arial" pitchFamily="34" charset="0"/>
                <a:cs typeface="Arial" pitchFamily="34" charset="0"/>
              </a:rPr>
              <a:t>المتعددة</a:t>
            </a:r>
            <a:r>
              <a:rPr lang="ar-EG" sz="2400" dirty="0" smtClean="0">
                <a:latin typeface="Arial" pitchFamily="34" charset="0"/>
                <a:cs typeface="Arial" pitchFamily="34" charset="0"/>
              </a:rPr>
              <a:t>: </a:t>
            </a:r>
            <a:r>
              <a:rPr lang="ar-EG" sz="2400" dirty="0" smtClean="0">
                <a:solidFill>
                  <a:schemeClr val="tx1"/>
                </a:solidFill>
                <a:latin typeface="Arial" pitchFamily="34" charset="0"/>
                <a:cs typeface="Arial" pitchFamily="34" charset="0"/>
              </a:rPr>
              <a:t>برامج تحقق المزج بين الكتابات والصور الثابتة والمتحركة والتسجيلات الصوتية والرسومات الخطية لعرض. المادة التعليمية، وتحقق للمتعلم فرصة التفاعل معها مستخدمًا الحاسوب بشكل جماعي أو فردي.</a:t>
            </a:r>
            <a:endParaRPr lang="ar-EG" sz="2400" dirty="0">
              <a:solidFill>
                <a:schemeClr val="tx1"/>
              </a:solidFill>
              <a:latin typeface="Arial" pitchFamily="34" charset="0"/>
              <a:cs typeface="Arial" pitchFamily="34" charset="0"/>
            </a:endParaRPr>
          </a:p>
          <a:p>
            <a:pPr algn="just" rtl="1">
              <a:lnSpc>
                <a:spcPct val="110000"/>
              </a:lnSpc>
              <a:buFont typeface="Wingdings" pitchFamily="2" charset="2"/>
              <a:buChar char="§"/>
              <a:defRPr/>
            </a:pPr>
            <a:r>
              <a:rPr lang="ar-EG" sz="2400" b="1" dirty="0">
                <a:solidFill>
                  <a:srgbClr val="CC0000"/>
                </a:solidFill>
                <a:latin typeface="Arial" pitchFamily="34" charset="0"/>
                <a:cs typeface="Arial" pitchFamily="34" charset="0"/>
              </a:rPr>
              <a:t>الوسائط </a:t>
            </a:r>
            <a:r>
              <a:rPr lang="ar-EG" sz="2400" b="1" dirty="0" smtClean="0">
                <a:solidFill>
                  <a:srgbClr val="CC0000"/>
                </a:solidFill>
                <a:latin typeface="Arial" pitchFamily="34" charset="0"/>
                <a:cs typeface="Arial" pitchFamily="34" charset="0"/>
              </a:rPr>
              <a:t>المتعددة: </a:t>
            </a:r>
            <a:r>
              <a:rPr lang="ar-EG" sz="2400" dirty="0">
                <a:solidFill>
                  <a:schemeClr val="tx1"/>
                </a:solidFill>
                <a:latin typeface="Arial" pitchFamily="34" charset="0"/>
                <a:cs typeface="Arial" pitchFamily="34" charset="0"/>
              </a:rPr>
              <a:t>عبارة عن تطوير للتدريب القائم على البرامج </a:t>
            </a:r>
            <a:r>
              <a:rPr lang="ar-EG" sz="2400" dirty="0" smtClean="0">
                <a:solidFill>
                  <a:schemeClr val="tx1"/>
                </a:solidFill>
                <a:latin typeface="Arial" pitchFamily="34" charset="0"/>
                <a:cs typeface="Arial" pitchFamily="34" charset="0"/>
              </a:rPr>
              <a:t>الالكترونية حيث تحتوي البرامج على نصوص، رسوم، لقطات فيديو، أصوات، صور، والفائدة من ذلك تحسين أثر التعلم، تقليل زمن التدريب، تقليل التكلفة اذا استخدمت البرامج بصورة جماعية. وعندما يحدث ذلك يكتسب المتعلم معلومات أكثر حيث إن: المتعلم يتذكر 20% مما يري، 40% مما يرى ويسمع، 70% مما يرى ويسمع ويتفاعل وهذا ما توفره الوسائط المتعددة.</a:t>
            </a:r>
            <a:endParaRPr lang="ar-EG" sz="2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86329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5313B5-80CE-4CE4-A9FD-957C53FF85A0}"/>
              </a:ext>
            </a:extLst>
          </p:cNvPr>
          <p:cNvSpPr>
            <a:spLocks noGrp="1"/>
          </p:cNvSpPr>
          <p:nvPr>
            <p:ph type="title"/>
          </p:nvPr>
        </p:nvSpPr>
        <p:spPr>
          <a:xfrm>
            <a:off x="677334" y="1020418"/>
            <a:ext cx="8596668" cy="980660"/>
          </a:xfrm>
        </p:spPr>
        <p:txBody>
          <a:bodyPr>
            <a:normAutofit fontScale="90000"/>
          </a:bodyPr>
          <a:lstStyle/>
          <a:p>
            <a:pPr algn="ctr" rtl="1"/>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مفهوم الوسائط المتعددة</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endParaRPr lang="en-US" dirty="0"/>
          </a:p>
        </p:txBody>
      </p:sp>
      <p:sp>
        <p:nvSpPr>
          <p:cNvPr id="3" name="Content Placeholder 2">
            <a:extLst>
              <a:ext uri="{FF2B5EF4-FFF2-40B4-BE49-F238E27FC236}">
                <a16:creationId xmlns="" xmlns:a16="http://schemas.microsoft.com/office/drawing/2014/main" id="{40D7C332-305A-4653-869E-6BFFAF5B43D5}"/>
              </a:ext>
            </a:extLst>
          </p:cNvPr>
          <p:cNvSpPr>
            <a:spLocks noGrp="1"/>
          </p:cNvSpPr>
          <p:nvPr>
            <p:ph idx="1"/>
          </p:nvPr>
        </p:nvSpPr>
        <p:spPr>
          <a:xfrm>
            <a:off x="677334" y="1895061"/>
            <a:ext cx="8596668" cy="3474325"/>
          </a:xfrm>
        </p:spPr>
        <p:txBody>
          <a:bodyPr>
            <a:normAutofit/>
          </a:bodyPr>
          <a:lstStyle/>
          <a:p>
            <a:pPr lvl="0" algn="just" rtl="1">
              <a:lnSpc>
                <a:spcPct val="110000"/>
              </a:lnSpc>
              <a:buClr>
                <a:srgbClr val="0F6FC6"/>
              </a:buClr>
              <a:buFont typeface="Wingdings" pitchFamily="2" charset="2"/>
              <a:buChar char="§"/>
              <a:defRPr/>
            </a:pPr>
            <a:endParaRPr lang="ar-EG" sz="2200" b="1" dirty="0" smtClean="0">
              <a:solidFill>
                <a:srgbClr val="CC0000"/>
              </a:solidFill>
              <a:latin typeface="Arial" pitchFamily="34" charset="0"/>
              <a:cs typeface="Arial" pitchFamily="34" charset="0"/>
            </a:endParaRPr>
          </a:p>
          <a:p>
            <a:pPr lvl="0" algn="just" rtl="1">
              <a:lnSpc>
                <a:spcPct val="110000"/>
              </a:lnSpc>
              <a:buClr>
                <a:srgbClr val="0F6FC6"/>
              </a:buClr>
              <a:buFont typeface="Wingdings" pitchFamily="2" charset="2"/>
              <a:buChar char="§"/>
              <a:defRPr/>
            </a:pPr>
            <a:endParaRPr lang="ar-EG" sz="2200" b="1" dirty="0">
              <a:solidFill>
                <a:srgbClr val="CC0000"/>
              </a:solidFill>
              <a:latin typeface="Arial" pitchFamily="34" charset="0"/>
              <a:cs typeface="Arial" pitchFamily="34" charset="0"/>
            </a:endParaRPr>
          </a:p>
          <a:p>
            <a:pPr lvl="0" algn="just" rtl="1">
              <a:lnSpc>
                <a:spcPct val="110000"/>
              </a:lnSpc>
              <a:buClr>
                <a:srgbClr val="0F6FC6"/>
              </a:buClr>
              <a:buFont typeface="Wingdings" pitchFamily="2" charset="2"/>
              <a:buChar char="§"/>
              <a:defRPr/>
            </a:pPr>
            <a:r>
              <a:rPr lang="ar-EG" sz="2200" b="1" dirty="0" smtClean="0">
                <a:solidFill>
                  <a:srgbClr val="CC0000"/>
                </a:solidFill>
                <a:latin typeface="Arial" pitchFamily="34" charset="0"/>
                <a:cs typeface="Arial" pitchFamily="34" charset="0"/>
              </a:rPr>
              <a:t>خلاصة القول الوسائط </a:t>
            </a:r>
            <a:r>
              <a:rPr lang="ar-EG" sz="2200" b="1" dirty="0">
                <a:solidFill>
                  <a:srgbClr val="CC0000"/>
                </a:solidFill>
                <a:latin typeface="Arial" pitchFamily="34" charset="0"/>
                <a:cs typeface="Arial" pitchFamily="34" charset="0"/>
              </a:rPr>
              <a:t>المتعددة </a:t>
            </a:r>
            <a:r>
              <a:rPr lang="en-US" sz="2200" b="1" dirty="0">
                <a:solidFill>
                  <a:srgbClr val="CC0000"/>
                </a:solidFill>
                <a:latin typeface="Arial" pitchFamily="34" charset="0"/>
                <a:cs typeface="Arial" pitchFamily="34" charset="0"/>
              </a:rPr>
              <a:t>Multimedia </a:t>
            </a:r>
            <a:r>
              <a:rPr lang="ar-EG" sz="2200" dirty="0">
                <a:solidFill>
                  <a:prstClr val="black">
                    <a:lumMod val="75000"/>
                    <a:lumOff val="25000"/>
                  </a:prstClr>
                </a:solidFill>
                <a:latin typeface="Arial" pitchFamily="34" charset="0"/>
                <a:cs typeface="Arial" pitchFamily="34" charset="0"/>
              </a:rPr>
              <a:t>: </a:t>
            </a:r>
            <a:r>
              <a:rPr lang="ar-EG" sz="2200" dirty="0" smtClean="0">
                <a:solidFill>
                  <a:prstClr val="black"/>
                </a:solidFill>
                <a:latin typeface="Arial" pitchFamily="34" charset="0"/>
                <a:cs typeface="Arial" pitchFamily="34" charset="0"/>
              </a:rPr>
              <a:t>يقصد بها الاستخدام الملائم للغة المكتوبة والمنطوقة والمؤثرات الصوتية والصور الثابتة والمتحركة </a:t>
            </a:r>
            <a:r>
              <a:rPr lang="ar-EG" sz="2200" dirty="0" smtClean="0">
                <a:solidFill>
                  <a:schemeClr val="tx1"/>
                </a:solidFill>
                <a:latin typeface="Arial" pitchFamily="34" charset="0"/>
                <a:cs typeface="Arial" pitchFamily="34" charset="0"/>
              </a:rPr>
              <a:t>والفيديو والالوان المختلفة بقصد تيسير تعلم الطلاب المعلومات وبقاء أثر تعلمها فترة أطول نظرًا لانها تستثير الحواس المختلفة للطالب، بالإضافة إلي حالة التعلم الذاتي.</a:t>
            </a:r>
            <a:endParaRPr lang="ar-EG" sz="2200" dirty="0">
              <a:solidFill>
                <a:schemeClr val="tx1"/>
              </a:solidFill>
              <a:latin typeface="Arial" pitchFamily="34" charset="0"/>
              <a:cs typeface="Arial" pitchFamily="34" charset="0"/>
            </a:endParaRPr>
          </a:p>
          <a:p>
            <a:pPr marL="452628" lvl="0" algn="just" defTabSz="914400" rtl="1">
              <a:lnSpc>
                <a:spcPct val="110000"/>
              </a:lnSpc>
              <a:spcBef>
                <a:spcPts val="400"/>
              </a:spcBef>
              <a:buClr>
                <a:srgbClr val="2DA2BF"/>
              </a:buClr>
              <a:buSzPct val="68000"/>
              <a:buFont typeface="Wingdings" pitchFamily="2" charset="2"/>
              <a:buChar char="§"/>
              <a:defRPr/>
            </a:pPr>
            <a:endParaRPr lang="ar-EG" sz="2200" dirty="0">
              <a:solidFill>
                <a:prstClr val="black"/>
              </a:solidFill>
              <a:latin typeface="Lucida Sans Unicode"/>
              <a:cs typeface="Arial"/>
            </a:endParaRPr>
          </a:p>
        </p:txBody>
      </p:sp>
    </p:spTree>
    <p:extLst>
      <p:ext uri="{BB962C8B-B14F-4D97-AF65-F5344CB8AC3E}">
        <p14:creationId xmlns:p14="http://schemas.microsoft.com/office/powerpoint/2010/main" val="685465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arn(inVertical)">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0EC385-4179-4197-8300-E0AF4B05B0E2}"/>
              </a:ext>
            </a:extLst>
          </p:cNvPr>
          <p:cNvSpPr>
            <a:spLocks noGrp="1"/>
          </p:cNvSpPr>
          <p:nvPr>
            <p:ph type="title"/>
          </p:nvPr>
        </p:nvSpPr>
        <p:spPr>
          <a:xfrm>
            <a:off x="677334" y="609600"/>
            <a:ext cx="8596668" cy="1026017"/>
          </a:xfrm>
        </p:spPr>
        <p:txBody>
          <a:bodyPr/>
          <a:lstStyle/>
          <a:p>
            <a:pPr algn="ctr" rtl="1"/>
            <a:r>
              <a:rPr lang="ar-EG" sz="41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2)  عناصر برامج الوسائط المتعددة</a:t>
            </a:r>
            <a:endParaRPr lang="en-US" dirty="0"/>
          </a:p>
        </p:txBody>
      </p:sp>
      <p:sp>
        <p:nvSpPr>
          <p:cNvPr id="3" name="Content Placeholder 2">
            <a:extLst>
              <a:ext uri="{FF2B5EF4-FFF2-40B4-BE49-F238E27FC236}">
                <a16:creationId xmlns="" xmlns:a16="http://schemas.microsoft.com/office/drawing/2014/main" id="{30278A9B-8AE6-4CC4-9F47-2F14B317CAE0}"/>
              </a:ext>
            </a:extLst>
          </p:cNvPr>
          <p:cNvSpPr>
            <a:spLocks noGrp="1"/>
          </p:cNvSpPr>
          <p:nvPr>
            <p:ph idx="1"/>
          </p:nvPr>
        </p:nvSpPr>
        <p:spPr>
          <a:xfrm>
            <a:off x="677334" y="1558344"/>
            <a:ext cx="8596668" cy="4483019"/>
          </a:xfrm>
        </p:spPr>
        <p:txBody>
          <a:bodyPr>
            <a:normAutofit fontScale="92500" lnSpcReduction="20000"/>
          </a:bodyPr>
          <a:lstStyle/>
          <a:p>
            <a:pPr marL="365125" lvl="0" indent="-255588" algn="just" defTabSz="914400" rtl="1" fontAlgn="base">
              <a:lnSpc>
                <a:spcPct val="110000"/>
              </a:lnSpc>
              <a:spcBef>
                <a:spcPts val="400"/>
              </a:spcBef>
              <a:spcAft>
                <a:spcPct val="0"/>
              </a:spcAft>
              <a:buClr>
                <a:srgbClr val="2DA2BF"/>
              </a:buClr>
              <a:buSzPct val="68000"/>
              <a:buNone/>
            </a:pPr>
            <a:r>
              <a:rPr lang="ar-EG" sz="2400" dirty="0" smtClean="0">
                <a:solidFill>
                  <a:srgbClr val="C00000"/>
                </a:solidFill>
                <a:latin typeface="Lucida Sans Unicode"/>
                <a:cs typeface="Arial"/>
              </a:rPr>
              <a:t>لتقديم عرض باستخدام الوسائط المتعددة يتم الدمج بين ثلاثة أو أكثر من الوسائط المتعددة ويجب الا يقل عن ثلاثة عناصر ، وأهمها مايلي</a:t>
            </a:r>
            <a:r>
              <a:rPr lang="ar-EG" sz="2400" dirty="0" smtClean="0">
                <a:solidFill>
                  <a:prstClr val="black"/>
                </a:solidFill>
                <a:latin typeface="Lucida Sans Unicode"/>
                <a:cs typeface="Arial"/>
              </a:rPr>
              <a:t>:</a:t>
            </a:r>
          </a:p>
          <a:p>
            <a:pPr marL="452437" lvl="0" algn="just" defTabSz="914400" rtl="1" fontAlgn="base">
              <a:lnSpc>
                <a:spcPct val="110000"/>
              </a:lnSpc>
              <a:spcBef>
                <a:spcPts val="400"/>
              </a:spcBef>
              <a:spcAft>
                <a:spcPct val="0"/>
              </a:spcAft>
              <a:buClr>
                <a:srgbClr val="002060"/>
              </a:buClr>
              <a:buSzPct val="68000"/>
              <a:buFont typeface="Wingdings" pitchFamily="2" charset="2"/>
              <a:buChar char="§"/>
            </a:pPr>
            <a:r>
              <a:rPr lang="ar-EG" sz="2400" dirty="0" smtClean="0">
                <a:solidFill>
                  <a:srgbClr val="C00000"/>
                </a:solidFill>
                <a:latin typeface="Lucida Sans Unicode"/>
                <a:cs typeface="Arial"/>
              </a:rPr>
              <a:t>النص المكتوب </a:t>
            </a:r>
            <a:r>
              <a:rPr lang="en-US" sz="2400" dirty="0" smtClean="0">
                <a:solidFill>
                  <a:srgbClr val="C00000"/>
                </a:solidFill>
                <a:latin typeface="Lucida Sans Unicode"/>
                <a:cs typeface="Arial"/>
              </a:rPr>
              <a:t>Text</a:t>
            </a:r>
            <a:r>
              <a:rPr lang="ar-EG" sz="2400" dirty="0" smtClean="0">
                <a:solidFill>
                  <a:srgbClr val="C00000"/>
                </a:solidFill>
                <a:latin typeface="Lucida Sans Unicode"/>
                <a:cs typeface="Arial"/>
              </a:rPr>
              <a:t> : </a:t>
            </a:r>
            <a:r>
              <a:rPr lang="ar-EG" sz="2400" dirty="0" smtClean="0">
                <a:solidFill>
                  <a:schemeClr val="tx1"/>
                </a:solidFill>
                <a:latin typeface="Lucida Sans Unicode"/>
                <a:cs typeface="Arial"/>
              </a:rPr>
              <a:t>المادة التعليمية التي تقدم للمتعلم من خلال الحاسوب بأشكال أكثر تشويقًا وإثارة لتستثير أكثر من حاسة لدى المتعلم.</a:t>
            </a:r>
          </a:p>
          <a:p>
            <a:pPr marL="452437" lvl="0" algn="just" defTabSz="914400" rtl="1" fontAlgn="base">
              <a:lnSpc>
                <a:spcPct val="110000"/>
              </a:lnSpc>
              <a:spcBef>
                <a:spcPts val="400"/>
              </a:spcBef>
              <a:spcAft>
                <a:spcPct val="0"/>
              </a:spcAft>
              <a:buClr>
                <a:srgbClr val="002060"/>
              </a:buClr>
              <a:buSzPct val="68000"/>
              <a:buFont typeface="Wingdings" pitchFamily="2" charset="2"/>
              <a:buChar char="§"/>
            </a:pPr>
            <a:r>
              <a:rPr lang="ar-EG" sz="2400" dirty="0" smtClean="0">
                <a:solidFill>
                  <a:srgbClr val="C00000"/>
                </a:solidFill>
                <a:latin typeface="Lucida Sans Unicode"/>
                <a:cs typeface="Arial"/>
              </a:rPr>
              <a:t>الصورة </a:t>
            </a:r>
            <a:r>
              <a:rPr lang="en-US" sz="2400" dirty="0" smtClean="0">
                <a:solidFill>
                  <a:srgbClr val="C00000"/>
                </a:solidFill>
                <a:latin typeface="Lucida Sans Unicode"/>
                <a:cs typeface="Arial"/>
              </a:rPr>
              <a:t>Image</a:t>
            </a:r>
            <a:r>
              <a:rPr lang="ar-EG" sz="2400" dirty="0" smtClean="0">
                <a:solidFill>
                  <a:srgbClr val="C00000"/>
                </a:solidFill>
                <a:latin typeface="Lucida Sans Unicode"/>
                <a:cs typeface="Arial"/>
              </a:rPr>
              <a:t> : </a:t>
            </a:r>
            <a:r>
              <a:rPr lang="ar-EG" sz="2400" dirty="0" smtClean="0">
                <a:solidFill>
                  <a:schemeClr val="tx1"/>
                </a:solidFill>
                <a:latin typeface="Lucida Sans Unicode"/>
                <a:cs typeface="Arial"/>
              </a:rPr>
              <a:t>يجب أن تكون معبرة ومتصلة بالموضوع الأساسي للمادة التعليمية ، وتتصف بالوضوح والنقاء وتنوع الألوان. </a:t>
            </a:r>
          </a:p>
          <a:p>
            <a:pPr marL="452437" lvl="0" algn="just" defTabSz="914400" rtl="1" fontAlgn="base">
              <a:lnSpc>
                <a:spcPct val="110000"/>
              </a:lnSpc>
              <a:spcBef>
                <a:spcPts val="400"/>
              </a:spcBef>
              <a:spcAft>
                <a:spcPct val="0"/>
              </a:spcAft>
              <a:buClr>
                <a:srgbClr val="002060"/>
              </a:buClr>
              <a:buSzPct val="68000"/>
              <a:buFont typeface="Wingdings" pitchFamily="2" charset="2"/>
              <a:buChar char="§"/>
            </a:pPr>
            <a:r>
              <a:rPr lang="ar-EG" sz="2400" dirty="0" smtClean="0">
                <a:solidFill>
                  <a:srgbClr val="C00000"/>
                </a:solidFill>
                <a:latin typeface="Lucida Sans Unicode"/>
                <a:cs typeface="Arial"/>
              </a:rPr>
              <a:t>الصوت </a:t>
            </a:r>
            <a:r>
              <a:rPr lang="en-US" sz="2400" dirty="0" smtClean="0">
                <a:solidFill>
                  <a:srgbClr val="C00000"/>
                </a:solidFill>
                <a:latin typeface="Lucida Sans Unicode"/>
                <a:cs typeface="Arial"/>
              </a:rPr>
              <a:t>Sound</a:t>
            </a:r>
            <a:r>
              <a:rPr lang="ar-EG" sz="2400" dirty="0" smtClean="0">
                <a:solidFill>
                  <a:srgbClr val="C00000"/>
                </a:solidFill>
                <a:latin typeface="Lucida Sans Unicode"/>
                <a:cs typeface="Arial"/>
              </a:rPr>
              <a:t> : </a:t>
            </a:r>
            <a:r>
              <a:rPr lang="ar-EG" sz="2400" dirty="0" smtClean="0">
                <a:solidFill>
                  <a:schemeClr val="tx1"/>
                </a:solidFill>
                <a:latin typeface="Lucida Sans Unicode"/>
                <a:cs typeface="Arial"/>
              </a:rPr>
              <a:t>يستخدم أحيانًا بديل للنص في العملية التعليمية، والصوت يكون قراءة نصوص أو مؤثرات صوتية ذات علاقة بالمحتوى التعليمي.</a:t>
            </a:r>
          </a:p>
          <a:p>
            <a:pPr marL="452437" lvl="0" algn="just" defTabSz="914400" rtl="1" fontAlgn="base">
              <a:lnSpc>
                <a:spcPct val="110000"/>
              </a:lnSpc>
              <a:spcBef>
                <a:spcPts val="400"/>
              </a:spcBef>
              <a:spcAft>
                <a:spcPct val="0"/>
              </a:spcAft>
              <a:buClr>
                <a:srgbClr val="002060"/>
              </a:buClr>
              <a:buSzPct val="68000"/>
              <a:buFont typeface="Wingdings" pitchFamily="2" charset="2"/>
              <a:buChar char="§"/>
            </a:pPr>
            <a:r>
              <a:rPr lang="ar-EG" sz="2400" dirty="0" smtClean="0">
                <a:solidFill>
                  <a:srgbClr val="C00000"/>
                </a:solidFill>
                <a:latin typeface="Lucida Sans Unicode"/>
                <a:cs typeface="Arial"/>
              </a:rPr>
              <a:t>الصور المتحركة </a:t>
            </a:r>
            <a:r>
              <a:rPr lang="en-US" sz="2400" dirty="0" smtClean="0">
                <a:solidFill>
                  <a:srgbClr val="C00000"/>
                </a:solidFill>
                <a:latin typeface="Lucida Sans Unicode"/>
                <a:cs typeface="Arial"/>
              </a:rPr>
              <a:t>Video</a:t>
            </a:r>
            <a:r>
              <a:rPr lang="ar-EG" sz="2400" dirty="0" smtClean="0">
                <a:solidFill>
                  <a:srgbClr val="C00000"/>
                </a:solidFill>
                <a:latin typeface="Lucida Sans Unicode"/>
                <a:cs typeface="Arial"/>
              </a:rPr>
              <a:t> :</a:t>
            </a:r>
            <a:r>
              <a:rPr lang="ar-EG" sz="2400" dirty="0" smtClean="0">
                <a:solidFill>
                  <a:schemeClr val="tx1"/>
                </a:solidFill>
                <a:latin typeface="Lucida Sans Unicode"/>
                <a:cs typeface="Arial"/>
              </a:rPr>
              <a:t>إدخال تسجيلات الفيديو إلى الحاسوب من أقوى الوسائل التعليمية في العصر الحديث. وبذلك تكاملت العناصر كلها: النص، الصوت، الصورة، الحركة.</a:t>
            </a:r>
          </a:p>
          <a:p>
            <a:pPr marL="452437" lvl="0" algn="just" defTabSz="914400" rtl="1" fontAlgn="base">
              <a:lnSpc>
                <a:spcPct val="110000"/>
              </a:lnSpc>
              <a:spcBef>
                <a:spcPts val="400"/>
              </a:spcBef>
              <a:spcAft>
                <a:spcPct val="0"/>
              </a:spcAft>
              <a:buClr>
                <a:srgbClr val="002060"/>
              </a:buClr>
              <a:buSzPct val="68000"/>
              <a:buFont typeface="Wingdings" pitchFamily="2" charset="2"/>
              <a:buChar char="§"/>
            </a:pPr>
            <a:r>
              <a:rPr lang="ar-EG" sz="2400" dirty="0" smtClean="0">
                <a:solidFill>
                  <a:srgbClr val="C00000"/>
                </a:solidFill>
                <a:latin typeface="Lucida Sans Unicode"/>
                <a:cs typeface="Arial"/>
              </a:rPr>
              <a:t>الالوان </a:t>
            </a:r>
            <a:r>
              <a:rPr lang="en-US" sz="2400" dirty="0" smtClean="0">
                <a:solidFill>
                  <a:srgbClr val="C00000"/>
                </a:solidFill>
                <a:latin typeface="Lucida Sans Unicode"/>
                <a:cs typeface="Arial"/>
              </a:rPr>
              <a:t>Colors</a:t>
            </a:r>
            <a:r>
              <a:rPr lang="ar-EG" sz="2400" dirty="0" smtClean="0">
                <a:solidFill>
                  <a:srgbClr val="C00000"/>
                </a:solidFill>
                <a:latin typeface="Lucida Sans Unicode"/>
                <a:cs typeface="Arial"/>
              </a:rPr>
              <a:t> </a:t>
            </a:r>
            <a:r>
              <a:rPr lang="ar-EG" sz="2400" dirty="0" smtClean="0">
                <a:solidFill>
                  <a:prstClr val="black"/>
                </a:solidFill>
                <a:latin typeface="Lucida Sans Unicode"/>
                <a:cs typeface="Arial"/>
              </a:rPr>
              <a:t>: بمثابة العنصر المتداخل في الكثير من العناصر السابقة مثل النص والصور.</a:t>
            </a:r>
          </a:p>
          <a:p>
            <a:pPr marL="452437" lvl="0" algn="just" defTabSz="914400" rtl="1" fontAlgn="base">
              <a:lnSpc>
                <a:spcPct val="110000"/>
              </a:lnSpc>
              <a:spcBef>
                <a:spcPts val="400"/>
              </a:spcBef>
              <a:spcAft>
                <a:spcPct val="0"/>
              </a:spcAft>
              <a:buClr>
                <a:srgbClr val="002060"/>
              </a:buClr>
              <a:buSzPct val="68000"/>
              <a:buFont typeface="Wingdings" pitchFamily="2" charset="2"/>
              <a:buChar char="§"/>
            </a:pPr>
            <a:endParaRPr lang="ar-EG" sz="2400" dirty="0">
              <a:solidFill>
                <a:prstClr val="black"/>
              </a:solidFill>
              <a:latin typeface="Lucida Sans Unicode"/>
              <a:cs typeface="Arial"/>
            </a:endParaRPr>
          </a:p>
        </p:txBody>
      </p:sp>
    </p:spTree>
    <p:extLst>
      <p:ext uri="{BB962C8B-B14F-4D97-AF65-F5344CB8AC3E}">
        <p14:creationId xmlns:p14="http://schemas.microsoft.com/office/powerpoint/2010/main" val="162309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barn(inVertical)">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عناصر برامج الوسائط المتعددة</a:t>
            </a:r>
            <a:endParaRPr lang="ar-EG" dirty="0"/>
          </a:p>
        </p:txBody>
      </p:sp>
      <p:sp>
        <p:nvSpPr>
          <p:cNvPr id="3" name="Content Placeholder 2"/>
          <p:cNvSpPr>
            <a:spLocks noGrp="1"/>
          </p:cNvSpPr>
          <p:nvPr>
            <p:ph idx="1"/>
          </p:nvPr>
        </p:nvSpPr>
        <p:spPr/>
        <p:txBody>
          <a:bodyPr/>
          <a:lstStyle/>
          <a:p>
            <a:pPr marL="0" lvl="0" indent="0" algn="just" defTabSz="914400" rtl="1">
              <a:lnSpc>
                <a:spcPct val="110000"/>
              </a:lnSpc>
              <a:spcBef>
                <a:spcPts val="400"/>
              </a:spcBef>
              <a:buClr>
                <a:prstClr val="black"/>
              </a:buClr>
              <a:buSzPct val="68000"/>
              <a:buNone/>
              <a:defRPr/>
            </a:pPr>
            <a:r>
              <a:rPr lang="ar-EG" sz="2400" dirty="0">
                <a:solidFill>
                  <a:srgbClr val="CC0000"/>
                </a:solidFill>
                <a:latin typeface="Lucida Sans Unicode"/>
                <a:cs typeface="Arial"/>
              </a:rPr>
              <a:t>توضيح كيفية استخدام النص والصورة في تصميم عروض الوسائط المتعددة:</a:t>
            </a:r>
          </a:p>
          <a:p>
            <a:pPr lvl="0" algn="just" defTabSz="914400" rtl="1">
              <a:lnSpc>
                <a:spcPct val="110000"/>
              </a:lnSpc>
              <a:spcBef>
                <a:spcPts val="400"/>
              </a:spcBef>
              <a:buClr>
                <a:prstClr val="black"/>
              </a:buClr>
              <a:buSzPct val="68000"/>
              <a:buFont typeface="Wingdings" pitchFamily="2" charset="2"/>
              <a:buChar char="v"/>
              <a:defRPr/>
            </a:pPr>
            <a:r>
              <a:rPr lang="ar-EG" sz="2400" dirty="0">
                <a:solidFill>
                  <a:srgbClr val="C00000"/>
                </a:solidFill>
                <a:latin typeface="Lucida Sans Unicode"/>
                <a:cs typeface="Arial"/>
              </a:rPr>
              <a:t>النص المكتوب </a:t>
            </a:r>
            <a:r>
              <a:rPr lang="en-US" sz="2400" dirty="0">
                <a:solidFill>
                  <a:srgbClr val="C00000"/>
                </a:solidFill>
                <a:latin typeface="Lucida Sans Unicode"/>
                <a:cs typeface="Arial"/>
              </a:rPr>
              <a:t> Text</a:t>
            </a:r>
            <a:r>
              <a:rPr lang="ar-EG" sz="2400" dirty="0">
                <a:solidFill>
                  <a:srgbClr val="C00000"/>
                </a:solidFill>
                <a:latin typeface="Lucida Sans Unicode"/>
                <a:cs typeface="Arial"/>
              </a:rPr>
              <a:t>:</a:t>
            </a:r>
            <a:r>
              <a:rPr lang="ar-EG" sz="2400" dirty="0">
                <a:solidFill>
                  <a:prstClr val="black"/>
                </a:solidFill>
                <a:latin typeface="Lucida Sans Unicode"/>
                <a:cs typeface="Arial"/>
              </a:rPr>
              <a:t>المبدأ حروف أو أرقام أو علامات أو كلمات وجمل وعبارات وفقرات وصفحات على أشكال متعددة. وتوجد مجموعة من الشروط الواجب اتباعها عند استخدام نصوص مكتوبة في برنامج الباوربوينت </a:t>
            </a:r>
            <a:r>
              <a:rPr lang="en-US" sz="2400" dirty="0">
                <a:solidFill>
                  <a:prstClr val="black"/>
                </a:solidFill>
                <a:latin typeface="Lucida Sans Unicode"/>
                <a:cs typeface="Arial"/>
              </a:rPr>
              <a:t>PowerPoint</a:t>
            </a:r>
            <a:r>
              <a:rPr lang="ar-EG" sz="2400" dirty="0">
                <a:solidFill>
                  <a:prstClr val="black"/>
                </a:solidFill>
                <a:latin typeface="Lucida Sans Unicode"/>
                <a:cs typeface="Arial"/>
              </a:rPr>
              <a:t> وهذه الشروط هي:</a:t>
            </a:r>
          </a:p>
          <a:p>
            <a:pPr marL="0" lvl="0" indent="0" algn="just" defTabSz="914400" rtl="1">
              <a:lnSpc>
                <a:spcPct val="110000"/>
              </a:lnSpc>
              <a:spcBef>
                <a:spcPts val="400"/>
              </a:spcBef>
              <a:buClr>
                <a:prstClr val="black"/>
              </a:buClr>
              <a:buSzPct val="68000"/>
              <a:buNone/>
              <a:defRPr/>
            </a:pPr>
            <a:r>
              <a:rPr lang="ar-EG" sz="2400" dirty="0">
                <a:solidFill>
                  <a:srgbClr val="C00000"/>
                </a:solidFill>
                <a:latin typeface="Lucida Sans Unicode"/>
                <a:cs typeface="Arial"/>
              </a:rPr>
              <a:t>(1) نوع الخط </a:t>
            </a:r>
            <a:r>
              <a:rPr lang="en-US" sz="2400" dirty="0">
                <a:solidFill>
                  <a:srgbClr val="C00000"/>
                </a:solidFill>
                <a:latin typeface="Lucida Sans Unicode"/>
                <a:cs typeface="Arial"/>
              </a:rPr>
              <a:t>fonts</a:t>
            </a:r>
            <a:r>
              <a:rPr lang="ar-EG" sz="2400" dirty="0">
                <a:solidFill>
                  <a:srgbClr val="C00000"/>
                </a:solidFill>
                <a:latin typeface="Lucida Sans Unicode"/>
                <a:cs typeface="Arial"/>
              </a:rPr>
              <a:t>: </a:t>
            </a:r>
          </a:p>
          <a:p>
            <a:pPr marL="0" lvl="0" indent="0" algn="just" defTabSz="914400" rtl="1">
              <a:lnSpc>
                <a:spcPct val="110000"/>
              </a:lnSpc>
              <a:spcBef>
                <a:spcPts val="400"/>
              </a:spcBef>
              <a:buClr>
                <a:prstClr val="black"/>
              </a:buClr>
              <a:buSzPct val="68000"/>
              <a:buNone/>
              <a:defRPr/>
            </a:pPr>
            <a:r>
              <a:rPr lang="ar-EG" sz="2400" dirty="0">
                <a:solidFill>
                  <a:srgbClr val="C00000"/>
                </a:solidFill>
                <a:latin typeface="Lucida Sans Unicode"/>
                <a:cs typeface="Arial"/>
              </a:rPr>
              <a:t>(2) حجم الخط وعلامات النقاط المتعددة:</a:t>
            </a:r>
          </a:p>
          <a:p>
            <a:pPr marL="0" lvl="0" indent="0" algn="just" defTabSz="914400" rtl="1">
              <a:lnSpc>
                <a:spcPct val="110000"/>
              </a:lnSpc>
              <a:spcBef>
                <a:spcPts val="400"/>
              </a:spcBef>
              <a:buClr>
                <a:prstClr val="black"/>
              </a:buClr>
              <a:buSzPct val="68000"/>
              <a:buNone/>
              <a:defRPr/>
            </a:pPr>
            <a:r>
              <a:rPr lang="ar-EG" sz="2400" dirty="0">
                <a:solidFill>
                  <a:srgbClr val="C00000"/>
                </a:solidFill>
                <a:latin typeface="Lucida Sans Unicode"/>
                <a:cs typeface="Arial"/>
              </a:rPr>
              <a:t>(3) الحروف الكبيرة والحروف المائلة:</a:t>
            </a:r>
          </a:p>
          <a:p>
            <a:endParaRPr lang="ar-EG" dirty="0"/>
          </a:p>
        </p:txBody>
      </p:sp>
    </p:spTree>
    <p:extLst>
      <p:ext uri="{BB962C8B-B14F-4D97-AF65-F5344CB8AC3E}">
        <p14:creationId xmlns:p14="http://schemas.microsoft.com/office/powerpoint/2010/main" val="3951437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4955D6-DDBE-415F-9E22-E924050E7990}"/>
              </a:ext>
            </a:extLst>
          </p:cNvPr>
          <p:cNvSpPr>
            <a:spLocks noGrp="1"/>
          </p:cNvSpPr>
          <p:nvPr>
            <p:ph type="title"/>
          </p:nvPr>
        </p:nvSpPr>
        <p:spPr>
          <a:xfrm>
            <a:off x="677334" y="609600"/>
            <a:ext cx="8596668" cy="974501"/>
          </a:xfrm>
        </p:spPr>
        <p:txBody>
          <a:bodyPr>
            <a:normAutofit/>
          </a:bodyPr>
          <a:lstStyle/>
          <a:p>
            <a:pPr algn="ctr" rtl="1"/>
            <a:r>
              <a:rPr lang="ar-EG" sz="40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a:t>
            </a:r>
            <a: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1) نوع الخط </a:t>
            </a:r>
            <a:r>
              <a:rPr lang="en-US"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fonts: </a:t>
            </a:r>
            <a:endParaRPr lang="en-US" sz="4000" dirty="0"/>
          </a:p>
        </p:txBody>
      </p:sp>
      <p:sp>
        <p:nvSpPr>
          <p:cNvPr id="3" name="Content Placeholder 2">
            <a:extLst>
              <a:ext uri="{FF2B5EF4-FFF2-40B4-BE49-F238E27FC236}">
                <a16:creationId xmlns="" xmlns:a16="http://schemas.microsoft.com/office/drawing/2014/main" id="{FCC54523-7162-465A-9412-CBF9EA95163A}"/>
              </a:ext>
            </a:extLst>
          </p:cNvPr>
          <p:cNvSpPr>
            <a:spLocks noGrp="1"/>
          </p:cNvSpPr>
          <p:nvPr>
            <p:ph idx="1"/>
          </p:nvPr>
        </p:nvSpPr>
        <p:spPr>
          <a:xfrm>
            <a:off x="677334" y="2459865"/>
            <a:ext cx="8596668" cy="3581497"/>
          </a:xfrm>
        </p:spPr>
        <p:txBody>
          <a:bodyPr>
            <a:normAutofit/>
          </a:bodyPr>
          <a:lstStyle/>
          <a:p>
            <a:pPr lvl="0" algn="just" defTabSz="914400" rtl="1" fontAlgn="base">
              <a:lnSpc>
                <a:spcPct val="110000"/>
              </a:lnSpc>
              <a:spcBef>
                <a:spcPts val="400"/>
              </a:spcBef>
              <a:spcAft>
                <a:spcPct val="0"/>
              </a:spcAft>
              <a:buClr>
                <a:srgbClr val="000000"/>
              </a:buClr>
              <a:buSzPct val="68000"/>
              <a:buFont typeface="Wingdings" pitchFamily="2" charset="2"/>
              <a:buChar char="§"/>
            </a:pPr>
            <a:r>
              <a:rPr lang="ar-EG" sz="2800" dirty="0" smtClean="0">
                <a:solidFill>
                  <a:prstClr val="black"/>
                </a:solidFill>
                <a:latin typeface="Lucida Sans Unicode"/>
                <a:cs typeface="Arial"/>
              </a:rPr>
              <a:t>يجب اختيار نمط  مألوف وواضح</a:t>
            </a:r>
          </a:p>
          <a:p>
            <a:pPr lvl="0" algn="just" defTabSz="914400" rtl="1" fontAlgn="base">
              <a:lnSpc>
                <a:spcPct val="110000"/>
              </a:lnSpc>
              <a:spcBef>
                <a:spcPts val="400"/>
              </a:spcBef>
              <a:spcAft>
                <a:spcPct val="0"/>
              </a:spcAft>
              <a:buClr>
                <a:srgbClr val="000000"/>
              </a:buClr>
              <a:buSzPct val="68000"/>
              <a:buFont typeface="Wingdings" pitchFamily="2" charset="2"/>
              <a:buChar char="§"/>
            </a:pPr>
            <a:r>
              <a:rPr lang="ar-EG" sz="2800" dirty="0" smtClean="0">
                <a:solidFill>
                  <a:prstClr val="black"/>
                </a:solidFill>
                <a:latin typeface="Lucida Sans Unicode"/>
                <a:cs typeface="Arial"/>
              </a:rPr>
              <a:t>تفضيل الخطوط المستقيمة عن الخطوط المرسومة لأنها أسهل في القراءة.</a:t>
            </a:r>
          </a:p>
          <a:p>
            <a:pPr lvl="0" algn="just" defTabSz="914400" rtl="1" fontAlgn="base">
              <a:lnSpc>
                <a:spcPct val="110000"/>
              </a:lnSpc>
              <a:spcBef>
                <a:spcPts val="400"/>
              </a:spcBef>
              <a:spcAft>
                <a:spcPct val="0"/>
              </a:spcAft>
              <a:buClr>
                <a:srgbClr val="000000"/>
              </a:buClr>
              <a:buSzPct val="68000"/>
              <a:buFont typeface="Wingdings" pitchFamily="2" charset="2"/>
              <a:buChar char="§"/>
            </a:pPr>
            <a:r>
              <a:rPr lang="ar-EG" sz="2800" dirty="0" smtClean="0">
                <a:solidFill>
                  <a:prstClr val="black"/>
                </a:solidFill>
                <a:latin typeface="Lucida Sans Unicode"/>
                <a:cs typeface="Arial"/>
              </a:rPr>
              <a:t>استخدام نمط واحد أو اثنين على الأكثر من الخطوط لان تعدد الخطوط يزيد من تشتت المتعلم</a:t>
            </a:r>
            <a:endParaRPr lang="en-US" sz="2800" dirty="0">
              <a:solidFill>
                <a:prstClr val="black"/>
              </a:solidFill>
              <a:latin typeface="Lucida Sans Unicode"/>
              <a:cs typeface="Arial" pitchFamily="34" charset="0"/>
            </a:endParaRPr>
          </a:p>
        </p:txBody>
      </p:sp>
    </p:spTree>
    <p:extLst>
      <p:ext uri="{BB962C8B-B14F-4D97-AF65-F5344CB8AC3E}">
        <p14:creationId xmlns:p14="http://schemas.microsoft.com/office/powerpoint/2010/main" val="790097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Face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412</TotalTime>
  <Words>1125</Words>
  <Application>Microsoft Office PowerPoint</Application>
  <PresentationFormat>Custom</PresentationFormat>
  <Paragraphs>86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Facet</vt:lpstr>
      <vt:lpstr>مادة الحاسب الآلي</vt:lpstr>
      <vt:lpstr>المحاضرة (1) الوسائط المتعددة والعملية التعليمية  </vt:lpstr>
      <vt:lpstr> 1) مفهوم الوسائط المتعددة  </vt:lpstr>
      <vt:lpstr>مفهوم الوسائط المتعددة  </vt:lpstr>
      <vt:lpstr>مفهوم الوسائط المتعددة  </vt:lpstr>
      <vt:lpstr>مفهوم الوسائط المتعددة  </vt:lpstr>
      <vt:lpstr>2)  عناصر برامج الوسائط المتعددة</vt:lpstr>
      <vt:lpstr>عناصر برامج الوسائط المتعددة</vt:lpstr>
      <vt:lpstr>(1) نوع الخط fonts: </vt:lpstr>
      <vt:lpstr>(2) حجم الخط وعلامات النقاط المتعددة:</vt:lpstr>
      <vt:lpstr>(3) الحروف الكبيرة والحروف المائلة: </vt:lpstr>
      <vt:lpstr>عناصر برامج الوسائط المتعددة</vt:lpstr>
      <vt:lpstr>(1) إدراج صورة من ملف ببرنامج PowerPoint</vt:lpstr>
      <vt:lpstr>(2) إدراج صورة من ملف ببرنامج Microsoft Word</vt:lpstr>
      <vt:lpstr>(3) حفظ صورة من الأنترنت Internet </vt:lpstr>
      <vt:lpstr>سعدنا بحضراتكم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التربية وقضايا العصر</dc:title>
  <dc:creator>walaa</dc:creator>
  <cp:lastModifiedBy>asrar</cp:lastModifiedBy>
  <cp:revision>69</cp:revision>
  <dcterms:created xsi:type="dcterms:W3CDTF">2020-03-16T10:12:28Z</dcterms:created>
  <dcterms:modified xsi:type="dcterms:W3CDTF">2020-04-11T19:17:34Z</dcterms:modified>
</cp:coreProperties>
</file>